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304" r:id="rId25"/>
    <p:sldId id="321" r:id="rId26"/>
    <p:sldId id="315" r:id="rId27"/>
    <p:sldId id="267" r:id="rId28"/>
    <p:sldId id="296" r:id="rId29"/>
    <p:sldId id="319" r:id="rId30"/>
    <p:sldId id="297" r:id="rId31"/>
    <p:sldId id="298" r:id="rId32"/>
    <p:sldId id="322" r:id="rId33"/>
    <p:sldId id="310" r:id="rId34"/>
    <p:sldId id="299" r:id="rId35"/>
    <p:sldId id="303" r:id="rId36"/>
    <p:sldId id="324" r:id="rId37"/>
    <p:sldId id="308" r:id="rId38"/>
    <p:sldId id="317" r:id="rId39"/>
    <p:sldId id="300" r:id="rId40"/>
    <p:sldId id="316" r:id="rId41"/>
    <p:sldId id="311" r:id="rId42"/>
    <p:sldId id="314" r:id="rId43"/>
    <p:sldId id="313" r:id="rId44"/>
    <p:sldId id="312" r:id="rId45"/>
    <p:sldId id="305" r:id="rId46"/>
    <p:sldId id="306" r:id="rId47"/>
    <p:sldId id="323" r:id="rId4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Twinkl" panose="020B060402020202020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C6653"/>
    <a:srgbClr val="B1AA9F"/>
    <a:srgbClr val="18A0DB"/>
    <a:srgbClr val="DE1E5A"/>
    <a:srgbClr val="BC0105"/>
    <a:srgbClr val="4DB1E3"/>
    <a:srgbClr val="80C1EB"/>
    <a:srgbClr val="ACDDFC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63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hwb.gov.wales/" TargetMode="Externa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3558BB-34F3-44A8-9E78-596DFA41D487}"/>
              </a:ext>
            </a:extLst>
          </p:cNvPr>
          <p:cNvSpPr txBox="1"/>
          <p:nvPr/>
        </p:nvSpPr>
        <p:spPr>
          <a:xfrm>
            <a:off x="585926" y="3604334"/>
            <a:ext cx="4625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Topic: Science based</a:t>
            </a:r>
          </a:p>
          <a:p>
            <a:endParaRPr lang="en-GB" dirty="0"/>
          </a:p>
          <a:p>
            <a:r>
              <a:rPr lang="en-GB" dirty="0"/>
              <a:t>Growing and living things</a:t>
            </a:r>
          </a:p>
          <a:p>
            <a:endParaRPr lang="en-GB" dirty="0"/>
          </a:p>
          <a:p>
            <a:r>
              <a:rPr lang="en-GB" dirty="0"/>
              <a:t>You will learn how things grow and learn about a traditional tale ‘Jack and the Beanstalk. We will learn to re-tell stories and write a traditional tale.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Fo, Fum,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Fo, Fum,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63287" y="87086"/>
            <a:ext cx="5431970" cy="66947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Science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know how things grow.</a:t>
            </a:r>
          </a:p>
          <a:p>
            <a:pPr algn="ctr"/>
            <a:endParaRPr lang="en-GB" sz="2000" u="sng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Learn about plants and how they grow. Plant seeds, flowers or fruit in the garden. Watch the plant grow.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Can you say what plants need?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create a flowchart to show what happens to a plant?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record the growth and measure the height of your plant each week?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757D1-A1D0-4EC0-ABDE-988553BA5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9" t="37090" r="19285" b="8095"/>
          <a:stretch/>
        </p:blipFill>
        <p:spPr>
          <a:xfrm>
            <a:off x="1135920" y="4412130"/>
            <a:ext cx="3642910" cy="23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0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63287" y="87086"/>
            <a:ext cx="5431970" cy="66947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Science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know if something is living or non-living.</a:t>
            </a:r>
          </a:p>
          <a:p>
            <a:r>
              <a:rPr lang="en-GB" sz="2000" dirty="0">
                <a:solidFill>
                  <a:schemeClr val="tx1"/>
                </a:solidFill>
              </a:rPr>
              <a:t>How do we know if something is living?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sort things from the story into these categories: living non-living? Create a table to help you sort them.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Mum Jack chicken cow harp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house Giant egg house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EB08F-5461-472E-87CC-CFC1D2BD1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74" y="4451793"/>
            <a:ext cx="2376608" cy="2330008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9AA737B-A4C8-44A4-9CD0-0F1265F2C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937312"/>
              </p:ext>
            </p:extLst>
          </p:nvPr>
        </p:nvGraphicFramePr>
        <p:xfrm>
          <a:off x="671832" y="4527612"/>
          <a:ext cx="2666171" cy="18308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32078">
                  <a:extLst>
                    <a:ext uri="{9D8B030D-6E8A-4147-A177-3AD203B41FA5}">
                      <a16:colId xmlns:a16="http://schemas.microsoft.com/office/drawing/2014/main" val="301638083"/>
                    </a:ext>
                  </a:extLst>
                </a:gridCol>
                <a:gridCol w="1534093">
                  <a:extLst>
                    <a:ext uri="{9D8B030D-6E8A-4147-A177-3AD203B41FA5}">
                      <a16:colId xmlns:a16="http://schemas.microsoft.com/office/drawing/2014/main" val="4027675948"/>
                    </a:ext>
                  </a:extLst>
                </a:gridCol>
              </a:tblGrid>
              <a:tr h="457716">
                <a:tc>
                  <a:txBody>
                    <a:bodyPr/>
                    <a:lstStyle/>
                    <a:p>
                      <a:r>
                        <a:rPr lang="en-GB" dirty="0"/>
                        <a:t>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Non-living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33958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20274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21896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522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256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88687" y="87086"/>
            <a:ext cx="5431970" cy="66947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Science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search for living things in my home.</a:t>
            </a:r>
          </a:p>
          <a:p>
            <a:r>
              <a:rPr lang="en-GB" dirty="0">
                <a:solidFill>
                  <a:schemeClr val="tx1"/>
                </a:solidFill>
              </a:rPr>
              <a:t>Can you go on a hunt for living things in your home?</a:t>
            </a:r>
            <a:r>
              <a:rPr lang="en-US" dirty="0">
                <a:solidFill>
                  <a:schemeClr val="tx1"/>
                </a:solidFill>
              </a:rPr>
              <a:t> How do we know that they are living?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Can you find any minibeast in you garden?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Can you record how many different minibeast you can find using a tally chart? Can you record using Hwb2data?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9D9B1-A5CB-414D-8918-F50BF4878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82319"/>
              </p:ext>
            </p:extLst>
          </p:nvPr>
        </p:nvGraphicFramePr>
        <p:xfrm>
          <a:off x="373056" y="4795520"/>
          <a:ext cx="5015689" cy="1676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6188">
                  <a:extLst>
                    <a:ext uri="{9D8B030D-6E8A-4147-A177-3AD203B41FA5}">
                      <a16:colId xmlns:a16="http://schemas.microsoft.com/office/drawing/2014/main" val="3635106258"/>
                    </a:ext>
                  </a:extLst>
                </a:gridCol>
                <a:gridCol w="3749501">
                  <a:extLst>
                    <a:ext uri="{9D8B030D-6E8A-4147-A177-3AD203B41FA5}">
                      <a16:colId xmlns:a16="http://schemas.microsoft.com/office/drawing/2014/main" val="2691804523"/>
                    </a:ext>
                  </a:extLst>
                </a:gridCol>
              </a:tblGrid>
              <a:tr h="25181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Number of minibeast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912126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Spiders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75618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Woodlouse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989430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Flies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569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Butterflies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15599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D78D11-CC26-496E-81D2-2AFE77BDB531}"/>
              </a:ext>
            </a:extLst>
          </p:cNvPr>
          <p:cNvCxnSpPr/>
          <p:nvPr/>
        </p:nvCxnSpPr>
        <p:spPr>
          <a:xfrm>
            <a:off x="1740023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7DF1C3-9787-4BED-8972-9B45F3F2ECD6}"/>
              </a:ext>
            </a:extLst>
          </p:cNvPr>
          <p:cNvCxnSpPr/>
          <p:nvPr/>
        </p:nvCxnSpPr>
        <p:spPr>
          <a:xfrm>
            <a:off x="1919056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A38457-7177-47B3-BF63-11273C3A60C4}"/>
              </a:ext>
            </a:extLst>
          </p:cNvPr>
          <p:cNvCxnSpPr/>
          <p:nvPr/>
        </p:nvCxnSpPr>
        <p:spPr>
          <a:xfrm>
            <a:off x="2052221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EC4E84-A836-4D43-8789-E5198081D3CB}"/>
              </a:ext>
            </a:extLst>
          </p:cNvPr>
          <p:cNvCxnSpPr/>
          <p:nvPr/>
        </p:nvCxnSpPr>
        <p:spPr>
          <a:xfrm>
            <a:off x="2203141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CBA05E-8139-4932-ADE2-E0DE2C74DC54}"/>
              </a:ext>
            </a:extLst>
          </p:cNvPr>
          <p:cNvCxnSpPr>
            <a:cxnSpLocks/>
          </p:cNvCxnSpPr>
          <p:nvPr/>
        </p:nvCxnSpPr>
        <p:spPr>
          <a:xfrm flipH="1">
            <a:off x="1759258" y="5166804"/>
            <a:ext cx="424649" cy="2766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3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85057" y="163286"/>
            <a:ext cx="5638800" cy="65858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Numeracy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Design a board game for Jack to play with his mum.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write a set of instructions to play the game?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explain how to play the game?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play  the game?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colorful, child, tiled, clock&#10;&#10;Description automatically generated">
            <a:extLst>
              <a:ext uri="{FF2B5EF4-FFF2-40B4-BE49-F238E27FC236}">
                <a16:creationId xmlns:a16="http://schemas.microsoft.com/office/drawing/2014/main" id="{C58A6847-4888-48E4-B09A-875F8561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0" y="5180919"/>
            <a:ext cx="1844463" cy="138621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27663B-5C3A-46A8-94D8-E60EDAE66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2895" r="46067" b="7087"/>
          <a:stretch/>
        </p:blipFill>
        <p:spPr>
          <a:xfrm>
            <a:off x="1006260" y="4030258"/>
            <a:ext cx="1344328" cy="175191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E9110C11-78E4-4827-ABCB-5803B64DA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77">
            <a:off x="3119329" y="3957157"/>
            <a:ext cx="2073840" cy="26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95943" y="130629"/>
            <a:ext cx="5617028" cy="66511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Expressive Arts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Memorise a song and perform a dance to the song.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u="sng" dirty="0">
                <a:solidFill>
                  <a:schemeClr val="tx1"/>
                </a:solidFill>
              </a:rPr>
              <a:t>Beanstalk Growing Tall </a:t>
            </a:r>
          </a:p>
          <a:p>
            <a:r>
              <a:rPr lang="en-US" dirty="0">
                <a:solidFill>
                  <a:srgbClr val="00B050"/>
                </a:solidFill>
              </a:rPr>
              <a:t>(Say as a spoken rhyme or sing to your own tune.)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(Children start curled up in a ball and start growing.) </a:t>
            </a:r>
          </a:p>
          <a:p>
            <a:r>
              <a:rPr lang="en-US" dirty="0">
                <a:solidFill>
                  <a:schemeClr val="tx1"/>
                </a:solidFill>
              </a:rPr>
              <a:t>Beanstalk growing tall, Beanstalk growing tall. Swishy, swashy, swishy, swashy, Beanstalk growing tall.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(Children reach up tall.) </a:t>
            </a:r>
          </a:p>
          <a:p>
            <a:r>
              <a:rPr lang="en-US" dirty="0">
                <a:solidFill>
                  <a:schemeClr val="tx1"/>
                </a:solidFill>
              </a:rPr>
              <a:t>Reaching to the clouds, Reaching to the clouds. Growing taller, growing taller, Reaching to the clouds.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C4585-8076-4110-A3D7-867010C55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21" t="30310" r="29515" b="20012"/>
          <a:stretch/>
        </p:blipFill>
        <p:spPr>
          <a:xfrm>
            <a:off x="5385822" y="4800600"/>
            <a:ext cx="607796" cy="182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194CA-C307-4EAA-A977-98E74A35E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69" t="64104" r="40050" b="20012"/>
          <a:stretch/>
        </p:blipFill>
        <p:spPr>
          <a:xfrm>
            <a:off x="2193471" y="5984559"/>
            <a:ext cx="1921329" cy="7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95943" y="130629"/>
            <a:ext cx="5617028" cy="66511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Expressive Arts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experiment with materials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Create a piece of artwork to represent the story of ‘Jack and the beanstalk’.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E6277AEA-433A-4FD7-86AF-7FB1FB04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93" y="2156114"/>
            <a:ext cx="1814018" cy="436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ee the source image">
            <a:extLst>
              <a:ext uri="{FF2B5EF4-FFF2-40B4-BE49-F238E27FC236}">
                <a16:creationId xmlns:a16="http://schemas.microsoft.com/office/drawing/2014/main" id="{E47CA5C2-C3BE-4AFC-A1FD-E6532F4A3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016" b="5139"/>
          <a:stretch/>
        </p:blipFill>
        <p:spPr bwMode="auto">
          <a:xfrm>
            <a:off x="368729" y="2095974"/>
            <a:ext cx="1688678" cy="2233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ee the source image">
            <a:extLst>
              <a:ext uri="{FF2B5EF4-FFF2-40B4-BE49-F238E27FC236}">
                <a16:creationId xmlns:a16="http://schemas.microsoft.com/office/drawing/2014/main" id="{A4650126-BD36-4826-B233-B8A6A2112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7" t="3333" r="22964" b="9145"/>
          <a:stretch/>
        </p:blipFill>
        <p:spPr bwMode="auto">
          <a:xfrm>
            <a:off x="4001071" y="2028825"/>
            <a:ext cx="1498481" cy="4496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ee the source image">
            <a:extLst>
              <a:ext uri="{FF2B5EF4-FFF2-40B4-BE49-F238E27FC236}">
                <a16:creationId xmlns:a16="http://schemas.microsoft.com/office/drawing/2014/main" id="{B6932B41-4BC4-4148-AB50-59152758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1" y="4308588"/>
            <a:ext cx="1734732" cy="23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80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52400" y="97972"/>
            <a:ext cx="5976257" cy="65096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RE</a:t>
            </a:r>
            <a:endParaRPr lang="en-GB" sz="2800" u="sng" dirty="0">
              <a:solidFill>
                <a:schemeClr val="tx1"/>
              </a:solidFill>
            </a:endParaRPr>
          </a:p>
          <a:p>
            <a:pPr algn="ctr"/>
            <a:endParaRPr lang="en-GB" sz="1600" u="sng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chemeClr val="tx1"/>
                </a:solidFill>
              </a:rPr>
              <a:t>WALT: Write a prayer to show that we are thankful for the world that we live in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Can you choose words that rhyme?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Thank you, God, for the plants and trees,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Thank you, God, for all the birds and bees,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Thank you, God, for everything,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Thank you, God for things you bring.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Amen.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en-GB" sz="12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80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228600" y="310719"/>
            <a:ext cx="5257800" cy="64493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Health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keep fit and healthy.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Raise your heart level and improve your stamina with shuttle runs. Place 4 objects from around the house in a line. Run to each object.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Can you time yourself?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record your times in a table?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beat your time?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23AA5-8863-432C-9F42-E271FFDDB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0" t="40631" r="27863" b="4995"/>
          <a:stretch/>
        </p:blipFill>
        <p:spPr>
          <a:xfrm>
            <a:off x="1034143" y="4312532"/>
            <a:ext cx="3537857" cy="24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09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228600" y="310719"/>
            <a:ext cx="5257800" cy="64493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Health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eat healthily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Can you keep a food journal?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E7FA3-8FFE-4A6D-878B-3B0307CF7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2" t="13020" r="18253" b="6203"/>
          <a:stretch/>
        </p:blipFill>
        <p:spPr>
          <a:xfrm>
            <a:off x="597581" y="3597673"/>
            <a:ext cx="4184913" cy="29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21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228600" y="310719"/>
            <a:ext cx="5257800" cy="64493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Wellbeing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be positive about yourself.</a:t>
            </a:r>
          </a:p>
          <a:p>
            <a:r>
              <a:rPr lang="en-GB" dirty="0">
                <a:solidFill>
                  <a:schemeClr val="tx1"/>
                </a:solidFill>
              </a:rPr>
              <a:t>Write down five kind comments about your self, things your grateful for or things that make you happy.</a:t>
            </a:r>
            <a:r>
              <a:rPr lang="en-US" sz="1200" dirty="0"/>
              <a:t>k </a:t>
            </a:r>
            <a:r>
              <a:rPr lang="en-US" sz="1400" dirty="0"/>
              <a:t>about ourselves can have a big impact on our wellbeing. Take time to think about yourself positively. Write five kind comments inThe way we think about ourselves can have a big impact on our wellbeing. Take time to think about yourself positively. Write five kind comments in the thought bubbles - these can be your positive traits, motivation reminders, things you are grateful for or any other things that the thought bubbles - these can be your positive traits, motivation reminders, things you are grateful for or any other things that make you happy.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6C341-3E29-489F-9F78-30F846C42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2" t="28429" r="38446" b="8965"/>
          <a:stretch/>
        </p:blipFill>
        <p:spPr>
          <a:xfrm>
            <a:off x="511253" y="2655277"/>
            <a:ext cx="4541379" cy="33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4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Retell a story</a:t>
            </a:r>
          </a:p>
          <a:p>
            <a:r>
              <a:rPr lang="en-GB" sz="2000" dirty="0">
                <a:solidFill>
                  <a:schemeClr val="tx1"/>
                </a:solidFill>
              </a:rPr>
              <a:t>Retell the story of Jack and the bean stalk in the correct order. Create your own story map to help you. You could create a set of puppets or drawing to help you retell the story.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retell the story in the correct order?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use different voices for each character?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include the story language?</a:t>
            </a:r>
          </a:p>
          <a:p>
            <a:r>
              <a:rPr lang="en-GB" sz="2000" dirty="0">
                <a:solidFill>
                  <a:schemeClr val="tx1"/>
                </a:solidFill>
              </a:rPr>
              <a:t> Once upon a time,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The next morning,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After that,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One day,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Suddenly,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6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9FA180-4A10-4022-BE5B-3B48E72AF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r="5035"/>
          <a:stretch/>
        </p:blipFill>
        <p:spPr>
          <a:xfrm>
            <a:off x="6177641" y="3087668"/>
            <a:ext cx="2590800" cy="377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94FC08-8E7D-4AD7-8935-F265C2434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79" y="4156982"/>
            <a:ext cx="1828155" cy="259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472F1F-D39A-4343-BAA3-BA2F8436C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64" y="3548737"/>
            <a:ext cx="2404877" cy="320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7513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WALT: build sentences </a:t>
            </a:r>
          </a:p>
          <a:p>
            <a:r>
              <a:rPr lang="en-GB" sz="1600" dirty="0">
                <a:solidFill>
                  <a:schemeClr val="tx1"/>
                </a:solidFill>
              </a:rPr>
              <a:t>Make a set of cards using anything you have around the house- paper, card, carboard and posits. Select a card to make you own sentence. Write the sentence correctly.</a:t>
            </a:r>
          </a:p>
          <a:p>
            <a:endParaRPr lang="en-GB" sz="1600" b="1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Can you use a capital letter to start and for names?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use a full stop correctly?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read back your sentence?</a:t>
            </a:r>
          </a:p>
          <a:p>
            <a:endParaRPr lang="en-GB" sz="3200" u="sng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81361-3082-451C-8A72-B5BF82A1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1" t="13598" r="15000" b="4286"/>
          <a:stretch/>
        </p:blipFill>
        <p:spPr>
          <a:xfrm>
            <a:off x="925287" y="2775858"/>
            <a:ext cx="692331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47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write a traditional tale 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Can you write a traditional tale? You could use you story map to write ‘Jack and the beanstalk. You could change the character names or even the setting to make it your own tale!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Can you use a capital letter to start and for names?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use a full stop correctly?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read back your sentences?</a:t>
            </a:r>
            <a:endParaRPr lang="en-GB" sz="3200" u="sng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F11327-E7CB-4E6B-9AC6-DF13EB30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18" y="2493955"/>
            <a:ext cx="2831977" cy="4015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303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read Tedi Twt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(PP separate link)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draw your garden?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label the minibeasts?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create your </a:t>
            </a:r>
          </a:p>
          <a:p>
            <a:r>
              <a:rPr lang="en-GB" sz="2000" dirty="0">
                <a:solidFill>
                  <a:schemeClr val="tx1"/>
                </a:solidFill>
              </a:rPr>
              <a:t>own short story about your garden?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0E68BE0F-3166-4AC9-9B8D-2A353F8787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405373"/>
              </p:ext>
            </p:extLst>
          </p:nvPr>
        </p:nvGraphicFramePr>
        <p:xfrm>
          <a:off x="4408714" y="798812"/>
          <a:ext cx="4082143" cy="5808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3" imgW="5466667" imgH="7780952" progId="Paint.Picture">
                  <p:embed/>
                </p:oleObj>
              </mc:Choice>
              <mc:Fallback>
                <p:oleObj name="Bitmap Image" r:id="rId3" imgW="5466667" imgH="7780952" progId="Paint.Picture">
                  <p:embed/>
                  <p:pic>
                    <p:nvPicPr>
                      <p:cNvPr id="2052" name="Object 4">
                        <a:extLst>
                          <a:ext uri="{FF2B5EF4-FFF2-40B4-BE49-F238E27FC236}">
                            <a16:creationId xmlns:a16="http://schemas.microsoft.com/office/drawing/2014/main" id="{A1FEDA35-516D-4EB6-B86D-A5E150DEC8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714" y="798812"/>
                        <a:ext cx="4082143" cy="58088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844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strengthen our fingers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thread small hoops</a:t>
            </a:r>
          </a:p>
          <a:p>
            <a:r>
              <a:rPr lang="en-GB" sz="2000" dirty="0">
                <a:solidFill>
                  <a:schemeClr val="tx1"/>
                </a:solidFill>
              </a:rPr>
              <a:t> onto the spaghetti?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estimate how you</a:t>
            </a:r>
          </a:p>
          <a:p>
            <a:r>
              <a:rPr lang="en-GB" sz="2000" dirty="0">
                <a:solidFill>
                  <a:schemeClr val="tx1"/>
                </a:solidFill>
              </a:rPr>
              <a:t>will thread?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How many can you thread</a:t>
            </a:r>
          </a:p>
          <a:p>
            <a:r>
              <a:rPr lang="en-GB" sz="2000" dirty="0">
                <a:solidFill>
                  <a:schemeClr val="tx1"/>
                </a:solidFill>
              </a:rPr>
              <a:t> in 30 Seconds?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C83595D6-F5E9-4E06-B273-A37EC4D3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65" y="1495424"/>
            <a:ext cx="5517764" cy="509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63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Mathematics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WALT: solve problems</a:t>
            </a:r>
            <a:r>
              <a:rPr lang="en-GB" sz="3200" u="sng" dirty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Can you solve these problems?</a:t>
            </a:r>
          </a:p>
          <a:p>
            <a:r>
              <a:rPr lang="en-US" sz="1600" dirty="0">
                <a:solidFill>
                  <a:schemeClr val="tx1"/>
                </a:solidFill>
              </a:rPr>
              <a:t>You can use items around the house to help you add and subtract.</a:t>
            </a:r>
          </a:p>
          <a:p>
            <a:r>
              <a:rPr lang="en-US" sz="1600" dirty="0">
                <a:solidFill>
                  <a:schemeClr val="tx1"/>
                </a:solidFill>
              </a:rPr>
              <a:t>Can you make your own problems using the Jack and the beanstalk theme?</a:t>
            </a:r>
          </a:p>
          <a:p>
            <a:r>
              <a:rPr lang="en-US" sz="1600" dirty="0">
                <a:solidFill>
                  <a:schemeClr val="tx1"/>
                </a:solidFill>
              </a:rPr>
              <a:t>You can use toys and items around the house to help you.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8DE31-6634-4CA0-A791-904AB3644B26}"/>
              </a:ext>
            </a:extLst>
          </p:cNvPr>
          <p:cNvGrpSpPr/>
          <p:nvPr/>
        </p:nvGrpSpPr>
        <p:grpSpPr>
          <a:xfrm>
            <a:off x="1779813" y="2525485"/>
            <a:ext cx="5584373" cy="4060372"/>
            <a:chOff x="114083" y="1925071"/>
            <a:chExt cx="8205619" cy="5135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8B7704-0A53-4E5A-9D86-21D24800F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073" t="59779" r="14952" b="4650"/>
            <a:stretch/>
          </p:blipFill>
          <p:spPr>
            <a:xfrm>
              <a:off x="4272506" y="4576920"/>
              <a:ext cx="4047196" cy="24557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FF944F-4446-4163-BC98-7CA6B386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952" t="59689" r="52355" b="4650"/>
            <a:stretch/>
          </p:blipFill>
          <p:spPr>
            <a:xfrm>
              <a:off x="4272506" y="1925071"/>
              <a:ext cx="4047196" cy="25226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D6BE0F-0515-44A1-9ACC-F2FC8BB1A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893" t="13021" r="14952" b="48860"/>
            <a:stretch/>
          </p:blipFill>
          <p:spPr>
            <a:xfrm>
              <a:off x="114084" y="4576920"/>
              <a:ext cx="4047195" cy="24831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775209-2631-4022-B99D-12F92033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952" t="13021" r="52104" b="48371"/>
            <a:stretch/>
          </p:blipFill>
          <p:spPr>
            <a:xfrm>
              <a:off x="114083" y="1931586"/>
              <a:ext cx="4047195" cy="2516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1299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Mathematics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WALT: tell the time</a:t>
            </a:r>
            <a:r>
              <a:rPr lang="en-GB" sz="3200" u="sng" dirty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Can you make a clock for Jack’s house? Make your own clock and practise reading the time.</a:t>
            </a:r>
          </a:p>
          <a:p>
            <a:r>
              <a:rPr lang="en-US" sz="1600" dirty="0">
                <a:solidFill>
                  <a:schemeClr val="tx1"/>
                </a:solidFill>
              </a:rPr>
              <a:t>Watch YouTube songs about telling the time.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EF869421-6C59-4F43-91E6-FAE18723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" y="2633133"/>
            <a:ext cx="5203473" cy="3684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1CD8E107-2AD3-4D74-A0BA-6FAC6CE4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006" y="3953800"/>
            <a:ext cx="1988079" cy="2096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13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03130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Mathematics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WALT: make sensible estimations and check my answers</a:t>
            </a:r>
            <a:r>
              <a:rPr lang="en-GB" sz="3200" u="sng" dirty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Jack was given these magic beans. I wonder how many he was given? Can you make a sensible estimation then count them to check?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Can you solve the estimation cards?</a:t>
            </a:r>
          </a:p>
          <a:p>
            <a:r>
              <a:rPr lang="en-US" sz="1600" dirty="0">
                <a:solidFill>
                  <a:schemeClr val="tx1"/>
                </a:solidFill>
              </a:rPr>
              <a:t>Can you select a group of object from around the house and practise estimating and counting them?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1B3C1F0-F4AC-4CBE-B7C4-EA2A37E0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7" y="305613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0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1E384728-860D-4992-8370-77160E987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6402" r="2222" b="15927"/>
          <a:stretch/>
        </p:blipFill>
        <p:spPr bwMode="auto">
          <a:xfrm>
            <a:off x="0" y="-1"/>
            <a:ext cx="91454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80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864DD131-899B-4D56-BA9E-823F30ECC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6420" r="2468" b="16050"/>
          <a:stretch/>
        </p:blipFill>
        <p:spPr bwMode="auto">
          <a:xfrm>
            <a:off x="0" y="-67733"/>
            <a:ext cx="9144000" cy="69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86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e the source image">
            <a:extLst>
              <a:ext uri="{FF2B5EF4-FFF2-40B4-BE49-F238E27FC236}">
                <a16:creationId xmlns:a16="http://schemas.microsoft.com/office/drawing/2014/main" id="{0C1558E6-71F8-43A3-9560-638C757D3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16298" r="2222" b="16222"/>
          <a:stretch/>
        </p:blipFill>
        <p:spPr bwMode="auto">
          <a:xfrm>
            <a:off x="0" y="0"/>
            <a:ext cx="9144000" cy="69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59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74172" y="119744"/>
            <a:ext cx="8795657" cy="6607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Technology/ICT</a:t>
            </a:r>
          </a:p>
          <a:p>
            <a:pPr algn="ctr"/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 Use HWB to create.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Practice logging into Hwb and using the Just2easy resources. Create a Jack and the Beanstalk eBook story using the paint and write feature on HWB JIT5.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Step 1. Find HWB website: 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https://hwb.gov.wales/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Step 2. Sign in using your own username and password.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3CF486-668C-4D1B-A2A9-FCE40B255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5" t="27037" r="35714" b="25662"/>
          <a:stretch/>
        </p:blipFill>
        <p:spPr>
          <a:xfrm>
            <a:off x="3293616" y="4082142"/>
            <a:ext cx="2573784" cy="23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74172" y="119744"/>
            <a:ext cx="8795657" cy="6607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Step 3. Click on menu, then click Just2easy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Step 4. Click Jit- Jt5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CB3F5-AC74-4D02-A075-9D55F32F0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" t="13809" r="7500" b="13386"/>
          <a:stretch/>
        </p:blipFill>
        <p:spPr>
          <a:xfrm>
            <a:off x="-409544" y="7579620"/>
            <a:ext cx="3001799" cy="134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68173-6E8B-421E-93AB-A9D38B9B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1" t="13598" r="7865" b="31164"/>
          <a:stretch/>
        </p:blipFill>
        <p:spPr>
          <a:xfrm>
            <a:off x="536475" y="3669579"/>
            <a:ext cx="7535732" cy="2571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CF486-668C-4D1B-A2A9-FCE40B255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15" t="27037" r="35714" b="25662"/>
          <a:stretch/>
        </p:blipFill>
        <p:spPr>
          <a:xfrm>
            <a:off x="10756541" y="767420"/>
            <a:ext cx="3037114" cy="2828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5D73A-6408-45D2-A36C-45FD1CF5FD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49" t="18466" r="17856" b="8942"/>
          <a:stretch/>
        </p:blipFill>
        <p:spPr>
          <a:xfrm>
            <a:off x="14021590" y="2046516"/>
            <a:ext cx="2590010" cy="2099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28755-3310-4342-B430-BBFDCD312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53" t="7460" r="19583" b="19947"/>
          <a:stretch/>
        </p:blipFill>
        <p:spPr>
          <a:xfrm>
            <a:off x="427617" y="893608"/>
            <a:ext cx="2913509" cy="22894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2C9821-A0A1-4EF5-AD95-ECDA8566ECE7}"/>
              </a:ext>
            </a:extLst>
          </p:cNvPr>
          <p:cNvCxnSpPr>
            <a:cxnSpLocks/>
          </p:cNvCxnSpPr>
          <p:nvPr/>
        </p:nvCxnSpPr>
        <p:spPr>
          <a:xfrm flipH="1">
            <a:off x="2306983" y="470664"/>
            <a:ext cx="1034143" cy="8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6B9D38-574D-4B20-A735-5A1DE8CFED14}"/>
              </a:ext>
            </a:extLst>
          </p:cNvPr>
          <p:cNvCxnSpPr>
            <a:cxnSpLocks/>
          </p:cNvCxnSpPr>
          <p:nvPr/>
        </p:nvCxnSpPr>
        <p:spPr>
          <a:xfrm flipH="1">
            <a:off x="1948897" y="4145526"/>
            <a:ext cx="1034143" cy="8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B86CFC-F71C-497F-A724-4DBBDB6B94DC}"/>
              </a:ext>
            </a:extLst>
          </p:cNvPr>
          <p:cNvCxnSpPr>
            <a:cxnSpLocks/>
          </p:cNvCxnSpPr>
          <p:nvPr/>
        </p:nvCxnSpPr>
        <p:spPr>
          <a:xfrm flipH="1">
            <a:off x="935737" y="1758633"/>
            <a:ext cx="1034143" cy="8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A056437-0B2F-4E9E-982B-85470D0C6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14" t="53441" r="62143" b="41534"/>
          <a:stretch/>
        </p:blipFill>
        <p:spPr>
          <a:xfrm>
            <a:off x="4029878" y="463317"/>
            <a:ext cx="1395408" cy="552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2FFE3F-F4CC-4821-95A4-4C7DF6CEC8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536" t="14747" r="37500" b="82040"/>
          <a:stretch/>
        </p:blipFill>
        <p:spPr>
          <a:xfrm>
            <a:off x="1452808" y="470664"/>
            <a:ext cx="1395408" cy="4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02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74172" y="119744"/>
            <a:ext cx="8795657" cy="6607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Remember to keep safe online and remember the rules...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CB3F5-AC74-4D02-A075-9D55F32F0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" t="13809" r="7500" b="13386"/>
          <a:stretch/>
        </p:blipFill>
        <p:spPr>
          <a:xfrm>
            <a:off x="-409544" y="7579620"/>
            <a:ext cx="3001799" cy="1349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CF486-668C-4D1B-A2A9-FCE40B255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5" t="27037" r="35714" b="25662"/>
          <a:stretch/>
        </p:blipFill>
        <p:spPr>
          <a:xfrm>
            <a:off x="10756541" y="767420"/>
            <a:ext cx="3037114" cy="2828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5D73A-6408-45D2-A36C-45FD1CF5F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9" t="18466" r="17856" b="8942"/>
          <a:stretch/>
        </p:blipFill>
        <p:spPr>
          <a:xfrm>
            <a:off x="14021590" y="2046516"/>
            <a:ext cx="2590010" cy="2099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D1339B-6903-4F40-86D5-820CD68D2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43" t="23122" r="15758" b="8743"/>
          <a:stretch/>
        </p:blipFill>
        <p:spPr>
          <a:xfrm>
            <a:off x="563419" y="1008235"/>
            <a:ext cx="4414981" cy="242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A30248-AEC5-4366-97E9-93A5E9EC2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46" t="19068" r="15657" b="12335"/>
          <a:stretch/>
        </p:blipFill>
        <p:spPr>
          <a:xfrm>
            <a:off x="563419" y="3409067"/>
            <a:ext cx="4424217" cy="24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2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After that,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furious!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599</TotalTime>
  <Words>1618</Words>
  <Application>Microsoft Office PowerPoint</Application>
  <PresentationFormat>On-screen Show (4:3)</PresentationFormat>
  <Paragraphs>448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Twinkl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nicole simons</cp:lastModifiedBy>
  <cp:revision>42</cp:revision>
  <dcterms:created xsi:type="dcterms:W3CDTF">2019-07-11T07:05:09Z</dcterms:created>
  <dcterms:modified xsi:type="dcterms:W3CDTF">2020-06-22T13:42:17Z</dcterms:modified>
</cp:coreProperties>
</file>