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8" r:id="rId2"/>
    <p:sldId id="264" r:id="rId3"/>
    <p:sldId id="271" r:id="rId4"/>
    <p:sldId id="272" r:id="rId5"/>
    <p:sldId id="273" r:id="rId6"/>
    <p:sldId id="274" r:id="rId7"/>
    <p:sldId id="275" r:id="rId8"/>
    <p:sldId id="276" r:id="rId9"/>
    <p:sldId id="277" r:id="rId10"/>
    <p:sldId id="267" r:id="rId11"/>
    <p:sldId id="278" r:id="rId12"/>
    <p:sldId id="279"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Comic Sans MS" panose="030F0702030302020204" pitchFamily="66" charset="0"/>
      <p:regular r:id="rId20"/>
      <p:bold r:id="rId21"/>
      <p:italic r:id="rId22"/>
      <p:boldItalic r:id="rId23"/>
    </p:embeddedFont>
    <p:embeddedFont>
      <p:font typeface="Twinkl" panose="020B0604020202020204" charset="0"/>
      <p:regular r:id="rId24"/>
      <p:bold r:id="rId25"/>
    </p:embeddedFont>
    <p:embeddedFont>
      <p:font typeface="Twinkl SemiBold" charset="0"/>
      <p:bold r:id="rId26"/>
    </p:embeddedFont>
  </p:embeddedFontLst>
  <p:defaultTextStyle>
    <a:defPPr>
      <a:defRPr lang="en-US"/>
    </a:defPPr>
    <a:lvl1pPr algn="l" rtl="0" eaLnBrk="0" fontAlgn="base" hangingPunct="0">
      <a:spcBef>
        <a:spcPct val="0"/>
      </a:spcBef>
      <a:spcAft>
        <a:spcPct val="0"/>
      </a:spcAft>
      <a:defRPr kern="1200">
        <a:solidFill>
          <a:schemeClr val="tx1"/>
        </a:solidFill>
        <a:latin typeface="Twinkl" charset="0"/>
        <a:ea typeface="+mn-ea"/>
        <a:cs typeface="+mn-cs"/>
      </a:defRPr>
    </a:lvl1pPr>
    <a:lvl2pPr marL="457200" algn="l" rtl="0" eaLnBrk="0" fontAlgn="base" hangingPunct="0">
      <a:spcBef>
        <a:spcPct val="0"/>
      </a:spcBef>
      <a:spcAft>
        <a:spcPct val="0"/>
      </a:spcAft>
      <a:defRPr kern="1200">
        <a:solidFill>
          <a:schemeClr val="tx1"/>
        </a:solidFill>
        <a:latin typeface="Twinkl" charset="0"/>
        <a:ea typeface="+mn-ea"/>
        <a:cs typeface="+mn-cs"/>
      </a:defRPr>
    </a:lvl2pPr>
    <a:lvl3pPr marL="914400" algn="l" rtl="0" eaLnBrk="0" fontAlgn="base" hangingPunct="0">
      <a:spcBef>
        <a:spcPct val="0"/>
      </a:spcBef>
      <a:spcAft>
        <a:spcPct val="0"/>
      </a:spcAft>
      <a:defRPr kern="1200">
        <a:solidFill>
          <a:schemeClr val="tx1"/>
        </a:solidFill>
        <a:latin typeface="Twinkl" charset="0"/>
        <a:ea typeface="+mn-ea"/>
        <a:cs typeface="+mn-cs"/>
      </a:defRPr>
    </a:lvl3pPr>
    <a:lvl4pPr marL="1371600" algn="l" rtl="0" eaLnBrk="0" fontAlgn="base" hangingPunct="0">
      <a:spcBef>
        <a:spcPct val="0"/>
      </a:spcBef>
      <a:spcAft>
        <a:spcPct val="0"/>
      </a:spcAft>
      <a:defRPr kern="1200">
        <a:solidFill>
          <a:schemeClr val="tx1"/>
        </a:solidFill>
        <a:latin typeface="Twinkl" charset="0"/>
        <a:ea typeface="+mn-ea"/>
        <a:cs typeface="+mn-cs"/>
      </a:defRPr>
    </a:lvl4pPr>
    <a:lvl5pPr marL="1828800" algn="l" rtl="0" eaLnBrk="0" fontAlgn="base" hangingPunct="0">
      <a:spcBef>
        <a:spcPct val="0"/>
      </a:spcBef>
      <a:spcAft>
        <a:spcPct val="0"/>
      </a:spcAft>
      <a:defRPr kern="1200">
        <a:solidFill>
          <a:schemeClr val="tx1"/>
        </a:solidFill>
        <a:latin typeface="Twinkl" charset="0"/>
        <a:ea typeface="+mn-ea"/>
        <a:cs typeface="+mn-cs"/>
      </a:defRPr>
    </a:lvl5pPr>
    <a:lvl6pPr marL="2286000" algn="l" defTabSz="914400" rtl="0" eaLnBrk="1" latinLnBrk="0" hangingPunct="1">
      <a:defRPr kern="1200">
        <a:solidFill>
          <a:schemeClr val="tx1"/>
        </a:solidFill>
        <a:latin typeface="Twinkl" charset="0"/>
        <a:ea typeface="+mn-ea"/>
        <a:cs typeface="+mn-cs"/>
      </a:defRPr>
    </a:lvl6pPr>
    <a:lvl7pPr marL="2743200" algn="l" defTabSz="914400" rtl="0" eaLnBrk="1" latinLnBrk="0" hangingPunct="1">
      <a:defRPr kern="1200">
        <a:solidFill>
          <a:schemeClr val="tx1"/>
        </a:solidFill>
        <a:latin typeface="Twinkl" charset="0"/>
        <a:ea typeface="+mn-ea"/>
        <a:cs typeface="+mn-cs"/>
      </a:defRPr>
    </a:lvl7pPr>
    <a:lvl8pPr marL="3200400" algn="l" defTabSz="914400" rtl="0" eaLnBrk="1" latinLnBrk="0" hangingPunct="1">
      <a:defRPr kern="1200">
        <a:solidFill>
          <a:schemeClr val="tx1"/>
        </a:solidFill>
        <a:latin typeface="Twinkl" charset="0"/>
        <a:ea typeface="+mn-ea"/>
        <a:cs typeface="+mn-cs"/>
      </a:defRPr>
    </a:lvl8pPr>
    <a:lvl9pPr marL="3657600" algn="l" defTabSz="914400" rtl="0" eaLnBrk="1" latinLnBrk="0" hangingPunct="1">
      <a:defRPr kern="1200">
        <a:solidFill>
          <a:schemeClr val="tx1"/>
        </a:solidFill>
        <a:latin typeface="Twink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793">
          <p15:clr>
            <a:srgbClr val="A4A3A4"/>
          </p15:clr>
        </p15:guide>
        <p15:guide id="10" pos="528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9BCD"/>
    <a:srgbClr val="7768AD"/>
    <a:srgbClr val="FDCF81"/>
    <a:srgbClr val="F7AE00"/>
    <a:srgbClr val="B9D26D"/>
    <a:srgbClr val="86BE30"/>
    <a:srgbClr val="225A78"/>
    <a:srgbClr val="2DB6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32F026-7172-7800-8FC1-8E2CBA5A6B5A}" v="181" dt="2020-06-22T13:38:20.3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6" d="100"/>
          <a:sy n="86" d="100"/>
        </p:scale>
        <p:origin x="1152" y="53"/>
      </p:cViewPr>
      <p:guideLst>
        <p:guide orient="horz" pos="2160"/>
        <p:guide pos="2880"/>
        <p:guide pos="340"/>
        <p:guide orient="horz" pos="3974"/>
        <p:guide pos="5420"/>
        <p:guide orient="horz" pos="346"/>
        <p:guide pos="476"/>
        <p:guide orient="horz" pos="482"/>
        <p:guide orient="horz" pos="3793"/>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font" Target="fonts/font3.fntdata" Id="rId18" /><Relationship Type="http://schemas.openxmlformats.org/officeDocument/2006/relationships/font" Target="fonts/font11.fntdata" Id="rId26" /><Relationship Type="http://schemas.openxmlformats.org/officeDocument/2006/relationships/slide" Target="slides/slide2.xml" Id="rId3" /><Relationship Type="http://schemas.openxmlformats.org/officeDocument/2006/relationships/font" Target="fonts/font6.fntdata"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font" Target="fonts/font2.fntdata" Id="rId17" /><Relationship Type="http://schemas.openxmlformats.org/officeDocument/2006/relationships/font" Target="fonts/font10.fntdata" Id="rId25" /><Relationship Type="http://schemas.openxmlformats.org/officeDocument/2006/relationships/slide" Target="slides/slide1.xml" Id="rId2" /><Relationship Type="http://schemas.openxmlformats.org/officeDocument/2006/relationships/font" Target="fonts/font1.fntdata" Id="rId16" /><Relationship Type="http://schemas.openxmlformats.org/officeDocument/2006/relationships/font" Target="fonts/font5.fntdata" Id="rId20" /><Relationship Type="http://schemas.openxmlformats.org/officeDocument/2006/relationships/theme" Target="theme/theme1.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font" Target="fonts/font9.fntdata" Id="rId24" /><Relationship Type="http://schemas.microsoft.com/office/2015/10/relationships/revisionInfo" Target="revisionInfo.xml" Id="rId32" /><Relationship Type="http://schemas.openxmlformats.org/officeDocument/2006/relationships/slide" Target="slides/slide4.xml" Id="rId5" /><Relationship Type="http://schemas.openxmlformats.org/officeDocument/2006/relationships/handoutMaster" Target="handoutMasters/handoutMaster1.xml" Id="rId15" /><Relationship Type="http://schemas.openxmlformats.org/officeDocument/2006/relationships/font" Target="fonts/font8.fntdata" Id="rId23" /><Relationship Type="http://schemas.openxmlformats.org/officeDocument/2006/relationships/viewProps" Target="viewProps.xml" Id="rId28" /><Relationship Type="http://schemas.openxmlformats.org/officeDocument/2006/relationships/slide" Target="slides/slide9.xml" Id="rId10" /><Relationship Type="http://schemas.openxmlformats.org/officeDocument/2006/relationships/font" Target="fonts/font4.fntdata"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notesMaster" Target="notesMasters/notesMaster1.xml" Id="rId14" /><Relationship Type="http://schemas.openxmlformats.org/officeDocument/2006/relationships/font" Target="fonts/font7.fntdata" Id="rId22" /><Relationship Type="http://schemas.openxmlformats.org/officeDocument/2006/relationships/presProps" Target="presProps.xml" Id="rId27" /><Relationship Type="http://schemas.openxmlformats.org/officeDocument/2006/relationships/tableStyles" Target="tableStyles.xml" Id="rId30"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1FDA4E-7947-4337-95F4-5900BFF3C8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C1CD8D74-A796-4324-A219-7F239938DD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46AD25F-5F7D-4F47-AF6E-F579F8E91380}" type="datetimeFigureOut">
              <a:rPr lang="en-GB"/>
              <a:pPr>
                <a:defRPr/>
              </a:pPr>
              <a:t>22/06/2020</a:t>
            </a:fld>
            <a:endParaRPr lang="en-GB"/>
          </a:p>
        </p:txBody>
      </p:sp>
      <p:sp>
        <p:nvSpPr>
          <p:cNvPr id="4" name="Footer Placeholder 3">
            <a:extLst>
              <a:ext uri="{FF2B5EF4-FFF2-40B4-BE49-F238E27FC236}">
                <a16:creationId xmlns:a16="http://schemas.microsoft.com/office/drawing/2014/main" id="{224384E2-7B55-48D5-96D9-E5FEF29CBA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F011C8B7-DB59-4D35-AB0C-85864EAA2BE6}"/>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DD1798C0-6586-4744-A2CC-84B300675C50}"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42F2A1-8CCF-4FA9-8AA7-717EFABF46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1B11881B-6BA0-47A2-A3BD-71630A42C1A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DCDBB84-92E1-4BA2-8726-B2422A23327C}" type="datetimeFigureOut">
              <a:rPr lang="en-GB"/>
              <a:pPr>
                <a:defRPr/>
              </a:pPr>
              <a:t>22/06/2020</a:t>
            </a:fld>
            <a:endParaRPr lang="en-GB"/>
          </a:p>
        </p:txBody>
      </p:sp>
      <p:sp>
        <p:nvSpPr>
          <p:cNvPr id="4" name="Slide Image Placeholder 3">
            <a:extLst>
              <a:ext uri="{FF2B5EF4-FFF2-40B4-BE49-F238E27FC236}">
                <a16:creationId xmlns:a16="http://schemas.microsoft.com/office/drawing/2014/main" id="{9B5C0D10-627C-4743-8BD2-9B3481A2E062}"/>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37EDA0B8-CE8C-4129-A245-96A28B1D75F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58F2A52D-C7E8-47BE-B797-BD6DB688BC5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6CE97402-7AFF-42B8-8CDD-84FB0937C0C8}"/>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5656058F-AF3D-4998-9E7C-3788DBBCCDE4}"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7DF4E699-60DD-4416-988C-804AB371FBC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9975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F78309CA-E03E-4A95-9C20-E1A06DB35BB2}"/>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a:extLst>
              <a:ext uri="{FF2B5EF4-FFF2-40B4-BE49-F238E27FC236}">
                <a16:creationId xmlns:a16="http://schemas.microsoft.com/office/drawing/2014/main" id="{C95BA089-2286-4116-B441-D75C95EC71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8191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53CF9269-978F-485F-823F-07DC9D2F2BB7}"/>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777285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a:extLst>
              <a:ext uri="{FF2B5EF4-FFF2-40B4-BE49-F238E27FC236}">
                <a16:creationId xmlns:a16="http://schemas.microsoft.com/office/drawing/2014/main" id="{A5BB5B25-9012-413F-BEEA-0A5DBA0CC2F0}"/>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a:extLst>
              <a:ext uri="{FF2B5EF4-FFF2-40B4-BE49-F238E27FC236}">
                <a16:creationId xmlns:a16="http://schemas.microsoft.com/office/drawing/2014/main" id="{FA1F24BC-B572-476B-ACBB-EE32C68E6544}"/>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BE8C6C02-2476-4527-A575-F664CE119C5C}"/>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C7F1D88C-C784-42F1-8962-D1E3E84EBD59}"/>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07F3C81C-8D2D-4937-AA78-529AC20654A9}"/>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86299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534CC6D5-50CD-4010-A9F0-00A131DFB28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83341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C37AC62-8C8F-4980-98BC-74490AE626C0}"/>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5D09B6E-91BC-4604-BD7E-F8C7EA71A967}"/>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7.xml"/><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slide" Target="slide6.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slide" Target="slide5.xml"/><Relationship Id="rId5" Type="http://schemas.openxmlformats.org/officeDocument/2006/relationships/image" Target="../media/image8.png"/><Relationship Id="rId15" Type="http://schemas.openxmlformats.org/officeDocument/2006/relationships/slide" Target="slide9.xml"/><Relationship Id="rId10" Type="http://schemas.openxmlformats.org/officeDocument/2006/relationships/slide" Target="slide4.xml"/><Relationship Id="rId4" Type="http://schemas.openxmlformats.org/officeDocument/2006/relationships/image" Target="../media/image7.png"/><Relationship Id="rId9" Type="http://schemas.openxmlformats.org/officeDocument/2006/relationships/slide" Target="slide3.xml"/><Relationship Id="rId14" Type="http://schemas.openxmlformats.org/officeDocument/2006/relationships/slide" Target="slide8.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slide" Target="slide2.xml"/><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4.png"/><Relationship Id="rId7" Type="http://schemas.openxmlformats.org/officeDocument/2006/relationships/image" Target="../media/image8.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9.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0278FF-B888-403A-AF75-FEAA3B8E1931}"/>
              </a:ext>
            </a:extLst>
          </p:cNvPr>
          <p:cNvSpPr txBox="1"/>
          <p:nvPr/>
        </p:nvSpPr>
        <p:spPr>
          <a:xfrm>
            <a:off x="536549" y="602673"/>
            <a:ext cx="7050703" cy="1015663"/>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u="sng" dirty="0">
                <a:latin typeface="Comic Sans MS"/>
              </a:rPr>
              <a:t>Walt: understand how to keep ourselves healthy</a:t>
            </a:r>
          </a:p>
          <a:p>
            <a:endParaRPr lang="en-US" sz="2000" dirty="0">
              <a:latin typeface="Comic Sans MS"/>
            </a:endParaRPr>
          </a:p>
          <a:p>
            <a:r>
              <a:rPr lang="en-US" sz="2000" dirty="0">
                <a:latin typeface="Comic Sans MS"/>
              </a:rPr>
              <a:t>Can you create a food journal?</a:t>
            </a:r>
            <a:endParaRPr lang="en-US" sz="2000" dirty="0"/>
          </a:p>
        </p:txBody>
      </p:sp>
      <p:pic>
        <p:nvPicPr>
          <p:cNvPr id="3" name="Picture 3" descr="A screenshot of a cell phone&#10;&#10;Description generated with high confidence">
            <a:extLst>
              <a:ext uri="{FF2B5EF4-FFF2-40B4-BE49-F238E27FC236}">
                <a16:creationId xmlns:a16="http://schemas.microsoft.com/office/drawing/2014/main" id="{9AEFD763-A3C0-483D-960F-C3B5D0258B2F}"/>
              </a:ext>
            </a:extLst>
          </p:cNvPr>
          <p:cNvPicPr>
            <a:picLocks noChangeAspect="1"/>
          </p:cNvPicPr>
          <p:nvPr/>
        </p:nvPicPr>
        <p:blipFill>
          <a:blip r:embed="rId2"/>
          <a:stretch>
            <a:fillRect/>
          </a:stretch>
        </p:blipFill>
        <p:spPr>
          <a:xfrm>
            <a:off x="1452838" y="2643048"/>
            <a:ext cx="5699885" cy="401849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7A8A19-28C4-4D10-8719-BAC7B7903EC7}"/>
              </a:ext>
            </a:extLst>
          </p:cNvPr>
          <p:cNvSpPr txBox="1"/>
          <p:nvPr/>
        </p:nvSpPr>
        <p:spPr>
          <a:xfrm>
            <a:off x="377143" y="1085614"/>
            <a:ext cx="42829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sp>
        <p:nvSpPr>
          <p:cNvPr id="5" name="TextBox 4">
            <a:extLst>
              <a:ext uri="{FF2B5EF4-FFF2-40B4-BE49-F238E27FC236}">
                <a16:creationId xmlns:a16="http://schemas.microsoft.com/office/drawing/2014/main" id="{1A359F09-0330-42AD-A1A2-3E201DD42575}"/>
              </a:ext>
            </a:extLst>
          </p:cNvPr>
          <p:cNvSpPr txBox="1"/>
          <p:nvPr/>
        </p:nvSpPr>
        <p:spPr>
          <a:xfrm>
            <a:off x="1301698" y="413748"/>
            <a:ext cx="6540605" cy="2800767"/>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dirty="0">
                <a:latin typeface="Comic Sans MS"/>
              </a:rPr>
              <a:t>WALT: keep fit and healthy.</a:t>
            </a:r>
            <a:endParaRPr lang="en-GB" dirty="0">
              <a:latin typeface="Comic Sans MS"/>
            </a:endParaRPr>
          </a:p>
          <a:p>
            <a:endParaRPr lang="en-GB" dirty="0">
              <a:latin typeface="Comic Sans MS"/>
            </a:endParaRPr>
          </a:p>
          <a:p>
            <a:r>
              <a:rPr lang="en-US" sz="2000" dirty="0">
                <a:latin typeface="Comic Sans MS"/>
              </a:rPr>
              <a:t>Raise your heart level and improve your stamina with shuttle runs. Place 4 objects from around the house in a line. Run to each object. </a:t>
            </a:r>
          </a:p>
          <a:p>
            <a:endParaRPr lang="en-GB" dirty="0">
              <a:latin typeface="Comic Sans MS"/>
            </a:endParaRPr>
          </a:p>
          <a:p>
            <a:r>
              <a:rPr lang="en-US" sz="2000" dirty="0">
                <a:latin typeface="Comic Sans MS"/>
              </a:rPr>
              <a:t>Can you time yourself?</a:t>
            </a:r>
          </a:p>
          <a:p>
            <a:r>
              <a:rPr lang="en-US" sz="2000" dirty="0">
                <a:latin typeface="Comic Sans MS"/>
              </a:rPr>
              <a:t>Can you record your times in a table?</a:t>
            </a:r>
          </a:p>
          <a:p>
            <a:r>
              <a:rPr lang="en-US" sz="2000" dirty="0">
                <a:latin typeface="Comic Sans MS"/>
              </a:rPr>
              <a:t>Can you beat your time?</a:t>
            </a:r>
          </a:p>
        </p:txBody>
      </p:sp>
      <p:pic>
        <p:nvPicPr>
          <p:cNvPr id="6" name="Picture 6" descr="A picture containing game, playing, ball, young&#10;&#10;Description generated with very high confidence">
            <a:extLst>
              <a:ext uri="{FF2B5EF4-FFF2-40B4-BE49-F238E27FC236}">
                <a16:creationId xmlns:a16="http://schemas.microsoft.com/office/drawing/2014/main" id="{66F99574-B49D-4CA6-BB7A-56502006B882}"/>
              </a:ext>
            </a:extLst>
          </p:cNvPr>
          <p:cNvPicPr>
            <a:picLocks noChangeAspect="1"/>
          </p:cNvPicPr>
          <p:nvPr/>
        </p:nvPicPr>
        <p:blipFill>
          <a:blip r:embed="rId2"/>
          <a:stretch>
            <a:fillRect/>
          </a:stretch>
        </p:blipFill>
        <p:spPr>
          <a:xfrm>
            <a:off x="2388019" y="3891700"/>
            <a:ext cx="4122357" cy="2815327"/>
          </a:xfrm>
          <a:prstGeom prst="rect">
            <a:avLst/>
          </a:prstGeom>
        </p:spPr>
      </p:pic>
    </p:spTree>
    <p:extLst>
      <p:ext uri="{BB962C8B-B14F-4D97-AF65-F5344CB8AC3E}">
        <p14:creationId xmlns:p14="http://schemas.microsoft.com/office/powerpoint/2010/main" val="2423258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A7A8A19-28C4-4D10-8719-BAC7B7903EC7}"/>
              </a:ext>
            </a:extLst>
          </p:cNvPr>
          <p:cNvSpPr txBox="1"/>
          <p:nvPr/>
        </p:nvSpPr>
        <p:spPr>
          <a:xfrm>
            <a:off x="377143" y="1085614"/>
            <a:ext cx="42829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p>
        </p:txBody>
      </p:sp>
      <p:pic>
        <p:nvPicPr>
          <p:cNvPr id="2" name="Picture 3" descr="A picture containing computer&#10;&#10;Description generated with very high confidence">
            <a:extLst>
              <a:ext uri="{FF2B5EF4-FFF2-40B4-BE49-F238E27FC236}">
                <a16:creationId xmlns:a16="http://schemas.microsoft.com/office/drawing/2014/main" id="{70F0D600-C343-442C-8A20-E9DFA9277719}"/>
              </a:ext>
            </a:extLst>
          </p:cNvPr>
          <p:cNvPicPr>
            <a:picLocks noChangeAspect="1"/>
          </p:cNvPicPr>
          <p:nvPr/>
        </p:nvPicPr>
        <p:blipFill>
          <a:blip r:embed="rId2"/>
          <a:stretch>
            <a:fillRect/>
          </a:stretch>
        </p:blipFill>
        <p:spPr>
          <a:xfrm>
            <a:off x="2047955" y="2615961"/>
            <a:ext cx="5227570" cy="3864846"/>
          </a:xfrm>
          <a:prstGeom prst="rect">
            <a:avLst/>
          </a:prstGeom>
        </p:spPr>
      </p:pic>
      <p:sp>
        <p:nvSpPr>
          <p:cNvPr id="4" name="TextBox 3">
            <a:extLst>
              <a:ext uri="{FF2B5EF4-FFF2-40B4-BE49-F238E27FC236}">
                <a16:creationId xmlns:a16="http://schemas.microsoft.com/office/drawing/2014/main" id="{6783915C-0915-4975-B420-444774685B54}"/>
              </a:ext>
            </a:extLst>
          </p:cNvPr>
          <p:cNvSpPr txBox="1"/>
          <p:nvPr/>
        </p:nvSpPr>
        <p:spPr>
          <a:xfrm>
            <a:off x="1056095" y="527102"/>
            <a:ext cx="7003471" cy="1323439"/>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u="sng" dirty="0">
                <a:latin typeface="Comic Sans MS"/>
              </a:rPr>
              <a:t>WALT: be positive about yourself.</a:t>
            </a:r>
            <a:endParaRPr lang="en-GB" sz="2000" u="sng">
              <a:latin typeface="Comic Sans MS"/>
            </a:endParaRPr>
          </a:p>
          <a:p>
            <a:endParaRPr lang="en-GB" sz="2000" u="sng" dirty="0">
              <a:latin typeface="Comic Sans MS"/>
            </a:endParaRPr>
          </a:p>
          <a:p>
            <a:r>
              <a:rPr lang="en-GB" sz="2000" dirty="0">
                <a:latin typeface="Comic Sans MS"/>
              </a:rPr>
              <a:t>Write down five kind comments about </a:t>
            </a:r>
            <a:r>
              <a:rPr lang="en-GB" sz="2000" dirty="0" err="1">
                <a:latin typeface="Comic Sans MS"/>
              </a:rPr>
              <a:t>yourelf</a:t>
            </a:r>
            <a:r>
              <a:rPr lang="en-GB" sz="2000" dirty="0">
                <a:latin typeface="Comic Sans MS"/>
              </a:rPr>
              <a:t>, things your grateful for or things that make you happy.</a:t>
            </a:r>
            <a:endParaRPr lang="en-US" sz="2000" dirty="0">
              <a:latin typeface="Comic Sans MS"/>
            </a:endParaRPr>
          </a:p>
        </p:txBody>
      </p:sp>
    </p:spTree>
    <p:extLst>
      <p:ext uri="{BB962C8B-B14F-4D97-AF65-F5344CB8AC3E}">
        <p14:creationId xmlns:p14="http://schemas.microsoft.com/office/powerpoint/2010/main" val="2116158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0">
            <a:extLst>
              <a:ext uri="{FF2B5EF4-FFF2-40B4-BE49-F238E27FC236}">
                <a16:creationId xmlns:a16="http://schemas.microsoft.com/office/drawing/2014/main" id="{52A833A5-07CF-4C99-9D07-0E1C3B066EC9}"/>
              </a:ext>
            </a:extLst>
          </p:cNvPr>
          <p:cNvSpPr>
            <a:spLocks noGrp="1"/>
          </p:cNvSpPr>
          <p:nvPr>
            <p:ph type="title"/>
          </p:nvPr>
        </p:nvSpPr>
        <p:spPr>
          <a:xfrm>
            <a:off x="457200" y="479425"/>
            <a:ext cx="8220075" cy="993775"/>
          </a:xfrm>
        </p:spPr>
        <p:txBody>
          <a:bodyPr/>
          <a:lstStyle/>
          <a:p>
            <a:pPr eaLnBrk="1" hangingPunct="1"/>
            <a:r>
              <a:rPr lang="en-GB" altLang="en-US" sz="3600"/>
              <a:t>Looking after Yourself</a:t>
            </a:r>
          </a:p>
        </p:txBody>
      </p:sp>
      <p:sp>
        <p:nvSpPr>
          <p:cNvPr id="9219" name="Rectangle 4">
            <a:extLst>
              <a:ext uri="{FF2B5EF4-FFF2-40B4-BE49-F238E27FC236}">
                <a16:creationId xmlns:a16="http://schemas.microsoft.com/office/drawing/2014/main" id="{9AAB042C-A612-4C85-81F5-9BB9568B29B2}"/>
              </a:ext>
            </a:extLst>
          </p:cNvPr>
          <p:cNvSpPr>
            <a:spLocks noChangeArrowheads="1"/>
          </p:cNvSpPr>
          <p:nvPr/>
        </p:nvSpPr>
        <p:spPr bwMode="auto">
          <a:xfrm>
            <a:off x="755650" y="1419225"/>
            <a:ext cx="76327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Our bodies are really clever, but we need to look after ourselves to help us stay happy and healthy. There are lots of things we can do to help look after ourselves. We can… </a:t>
            </a:r>
          </a:p>
        </p:txBody>
      </p:sp>
      <p:sp>
        <p:nvSpPr>
          <p:cNvPr id="4" name="Rectangle: Rounded Corners 3">
            <a:extLst>
              <a:ext uri="{FF2B5EF4-FFF2-40B4-BE49-F238E27FC236}">
                <a16:creationId xmlns:a16="http://schemas.microsoft.com/office/drawing/2014/main" id="{774860A2-9DDB-4107-85F5-A3677B9D2B31}"/>
              </a:ext>
            </a:extLst>
          </p:cNvPr>
          <p:cNvSpPr/>
          <p:nvPr/>
        </p:nvSpPr>
        <p:spPr>
          <a:xfrm>
            <a:off x="755650" y="2587625"/>
            <a:ext cx="2962275" cy="750888"/>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t>talk to others about           how we are feeling</a:t>
            </a:r>
          </a:p>
        </p:txBody>
      </p:sp>
      <p:sp>
        <p:nvSpPr>
          <p:cNvPr id="7" name="Rectangle: Rounded Corners 6">
            <a:extLst>
              <a:ext uri="{FF2B5EF4-FFF2-40B4-BE49-F238E27FC236}">
                <a16:creationId xmlns:a16="http://schemas.microsoft.com/office/drawing/2014/main" id="{1489AC8D-27EF-4ADC-81A8-6335B10D2C57}"/>
              </a:ext>
            </a:extLst>
          </p:cNvPr>
          <p:cNvSpPr/>
          <p:nvPr/>
        </p:nvSpPr>
        <p:spPr>
          <a:xfrm>
            <a:off x="1568450" y="3790950"/>
            <a:ext cx="2962275" cy="750888"/>
          </a:xfrm>
          <a:prstGeom prst="roundRect">
            <a:avLst/>
          </a:prstGeom>
          <a:solidFill>
            <a:srgbClr val="F281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Aft>
                <a:spcPts val="0"/>
              </a:spcAft>
              <a:defRPr/>
            </a:pPr>
            <a:r>
              <a:rPr lang="en-GB" altLang="en-US" dirty="0">
                <a:solidFill>
                  <a:schemeClr val="bg1"/>
                </a:solidFill>
              </a:rPr>
              <a:t>do some exercise</a:t>
            </a:r>
          </a:p>
        </p:txBody>
      </p:sp>
      <p:sp>
        <p:nvSpPr>
          <p:cNvPr id="8" name="Rectangle: Rounded Corners 7">
            <a:extLst>
              <a:ext uri="{FF2B5EF4-FFF2-40B4-BE49-F238E27FC236}">
                <a16:creationId xmlns:a16="http://schemas.microsoft.com/office/drawing/2014/main" id="{821E4C6E-BC44-45D4-B5DD-051ADF41B797}"/>
              </a:ext>
            </a:extLst>
          </p:cNvPr>
          <p:cNvSpPr/>
          <p:nvPr/>
        </p:nvSpPr>
        <p:spPr>
          <a:xfrm>
            <a:off x="755650" y="4995863"/>
            <a:ext cx="2962275" cy="750887"/>
          </a:xfrm>
          <a:prstGeom prst="roundRect">
            <a:avLst/>
          </a:prstGeom>
          <a:solidFill>
            <a:srgbClr val="86B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en-GB" altLang="en-US" dirty="0">
                <a:solidFill>
                  <a:schemeClr val="bg1"/>
                </a:solidFill>
              </a:rPr>
              <a:t>think about what          we need to wear</a:t>
            </a:r>
          </a:p>
        </p:txBody>
      </p:sp>
      <p:sp>
        <p:nvSpPr>
          <p:cNvPr id="9" name="Rectangle: Rounded Corners 8">
            <a:extLst>
              <a:ext uri="{FF2B5EF4-FFF2-40B4-BE49-F238E27FC236}">
                <a16:creationId xmlns:a16="http://schemas.microsoft.com/office/drawing/2014/main" id="{26430706-778C-4F65-B0A7-34DABB5D0C35}"/>
              </a:ext>
            </a:extLst>
          </p:cNvPr>
          <p:cNvSpPr/>
          <p:nvPr/>
        </p:nvSpPr>
        <p:spPr>
          <a:xfrm>
            <a:off x="5426075" y="2587625"/>
            <a:ext cx="2962275" cy="750888"/>
          </a:xfrm>
          <a:prstGeom prst="roundRect">
            <a:avLst/>
          </a:prstGeom>
          <a:solidFill>
            <a:srgbClr val="D81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Bef>
                <a:spcPts val="0"/>
              </a:spcBef>
              <a:spcAft>
                <a:spcPts val="0"/>
              </a:spcAft>
              <a:defRPr/>
            </a:pPr>
            <a:r>
              <a:rPr lang="en-GB" dirty="0">
                <a:solidFill>
                  <a:schemeClr val="bg1"/>
                </a:solidFill>
              </a:rPr>
              <a:t>eat </a:t>
            </a:r>
            <a:r>
              <a:rPr lang="en-GB" altLang="en-US" dirty="0">
                <a:solidFill>
                  <a:schemeClr val="bg1"/>
                </a:solidFill>
              </a:rPr>
              <a:t>a balanced diet </a:t>
            </a:r>
            <a:endParaRPr lang="en-GB" dirty="0">
              <a:solidFill>
                <a:schemeClr val="bg1"/>
              </a:solidFill>
            </a:endParaRPr>
          </a:p>
        </p:txBody>
      </p:sp>
      <p:sp>
        <p:nvSpPr>
          <p:cNvPr id="10" name="Rectangle: Rounded Corners 9">
            <a:extLst>
              <a:ext uri="{FF2B5EF4-FFF2-40B4-BE49-F238E27FC236}">
                <a16:creationId xmlns:a16="http://schemas.microsoft.com/office/drawing/2014/main" id="{D87CAAD6-BB88-4881-A436-589F05EC0B70}"/>
              </a:ext>
            </a:extLst>
          </p:cNvPr>
          <p:cNvSpPr/>
          <p:nvPr/>
        </p:nvSpPr>
        <p:spPr>
          <a:xfrm>
            <a:off x="4657725" y="3790950"/>
            <a:ext cx="2962275" cy="750888"/>
          </a:xfrm>
          <a:prstGeom prst="roundRect">
            <a:avLst/>
          </a:prstGeom>
          <a:solidFill>
            <a:srgbClr val="2DB6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en-GB" altLang="en-US" dirty="0">
                <a:solidFill>
                  <a:schemeClr val="bg1"/>
                </a:solidFill>
              </a:rPr>
              <a:t>look after our            personal hygiene</a:t>
            </a:r>
          </a:p>
        </p:txBody>
      </p:sp>
      <p:sp>
        <p:nvSpPr>
          <p:cNvPr id="11" name="Rectangle: Rounded Corners 10">
            <a:extLst>
              <a:ext uri="{FF2B5EF4-FFF2-40B4-BE49-F238E27FC236}">
                <a16:creationId xmlns:a16="http://schemas.microsoft.com/office/drawing/2014/main" id="{27FD42A6-199E-42EE-830D-FE4C865919B0}"/>
              </a:ext>
            </a:extLst>
          </p:cNvPr>
          <p:cNvSpPr/>
          <p:nvPr/>
        </p:nvSpPr>
        <p:spPr>
          <a:xfrm>
            <a:off x="5426075" y="4995863"/>
            <a:ext cx="2962275" cy="750887"/>
          </a:xfrm>
          <a:prstGeom prst="roundRect">
            <a:avLst/>
          </a:prstGeom>
          <a:solidFill>
            <a:srgbClr val="7768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fontAlgn="auto" hangingPunct="1">
              <a:spcAft>
                <a:spcPts val="0"/>
              </a:spcAft>
              <a:defRPr/>
            </a:pPr>
            <a:r>
              <a:rPr lang="en-GB" altLang="en-US" dirty="0">
                <a:solidFill>
                  <a:schemeClr val="bg1"/>
                </a:solidFill>
              </a:rPr>
              <a:t>have plenty of rest         and sleep</a:t>
            </a:r>
          </a:p>
        </p:txBody>
      </p:sp>
      <p:sp>
        <p:nvSpPr>
          <p:cNvPr id="6" name="Oval 5">
            <a:extLst>
              <a:ext uri="{FF2B5EF4-FFF2-40B4-BE49-F238E27FC236}">
                <a16:creationId xmlns:a16="http://schemas.microsoft.com/office/drawing/2014/main" id="{EF2AC27F-C453-45F4-8E9F-7236B1A38D16}"/>
              </a:ext>
            </a:extLst>
          </p:cNvPr>
          <p:cNvSpPr/>
          <p:nvPr/>
        </p:nvSpPr>
        <p:spPr>
          <a:xfrm>
            <a:off x="3176588" y="2268538"/>
            <a:ext cx="1354137" cy="1354137"/>
          </a:xfrm>
          <a:prstGeom prst="ellipse">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 name="Oval 13">
            <a:extLst>
              <a:ext uri="{FF2B5EF4-FFF2-40B4-BE49-F238E27FC236}">
                <a16:creationId xmlns:a16="http://schemas.microsoft.com/office/drawing/2014/main" id="{E86A3EF6-6A79-455C-BB99-5FED372454C1}"/>
              </a:ext>
            </a:extLst>
          </p:cNvPr>
          <p:cNvSpPr/>
          <p:nvPr/>
        </p:nvSpPr>
        <p:spPr>
          <a:xfrm>
            <a:off x="728663" y="3489325"/>
            <a:ext cx="1354137" cy="1355725"/>
          </a:xfrm>
          <a:prstGeom prst="ellipse">
            <a:avLst/>
          </a:prstGeom>
          <a:solidFill>
            <a:srgbClr val="F281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 name="Oval 14">
            <a:extLst>
              <a:ext uri="{FF2B5EF4-FFF2-40B4-BE49-F238E27FC236}">
                <a16:creationId xmlns:a16="http://schemas.microsoft.com/office/drawing/2014/main" id="{B9E3A287-8FBB-4755-93A7-C38BDDE23C57}"/>
              </a:ext>
            </a:extLst>
          </p:cNvPr>
          <p:cNvSpPr/>
          <p:nvPr/>
        </p:nvSpPr>
        <p:spPr>
          <a:xfrm>
            <a:off x="3176588" y="4694238"/>
            <a:ext cx="1354137" cy="1354137"/>
          </a:xfrm>
          <a:prstGeom prst="ellipse">
            <a:avLst/>
          </a:prstGeom>
          <a:solidFill>
            <a:srgbClr val="86B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 name="Oval 15">
            <a:extLst>
              <a:ext uri="{FF2B5EF4-FFF2-40B4-BE49-F238E27FC236}">
                <a16:creationId xmlns:a16="http://schemas.microsoft.com/office/drawing/2014/main" id="{D50915FB-2C5D-4E98-9726-26EFE4571C45}"/>
              </a:ext>
            </a:extLst>
          </p:cNvPr>
          <p:cNvSpPr/>
          <p:nvPr/>
        </p:nvSpPr>
        <p:spPr>
          <a:xfrm>
            <a:off x="4632325" y="2284413"/>
            <a:ext cx="1354138" cy="1355725"/>
          </a:xfrm>
          <a:prstGeom prst="ellipse">
            <a:avLst/>
          </a:prstGeom>
          <a:solidFill>
            <a:srgbClr val="D81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 name="Oval 16">
            <a:extLst>
              <a:ext uri="{FF2B5EF4-FFF2-40B4-BE49-F238E27FC236}">
                <a16:creationId xmlns:a16="http://schemas.microsoft.com/office/drawing/2014/main" id="{6C5C3954-D4B7-4A06-BCB2-4AA0ED3ADB74}"/>
              </a:ext>
            </a:extLst>
          </p:cNvPr>
          <p:cNvSpPr/>
          <p:nvPr/>
        </p:nvSpPr>
        <p:spPr>
          <a:xfrm>
            <a:off x="7080250" y="3489325"/>
            <a:ext cx="1355725" cy="1355725"/>
          </a:xfrm>
          <a:prstGeom prst="ellipse">
            <a:avLst/>
          </a:prstGeom>
          <a:solidFill>
            <a:srgbClr val="2DB6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 name="Oval 17">
            <a:extLst>
              <a:ext uri="{FF2B5EF4-FFF2-40B4-BE49-F238E27FC236}">
                <a16:creationId xmlns:a16="http://schemas.microsoft.com/office/drawing/2014/main" id="{CE908B51-209C-4381-867A-32D3656E40F0}"/>
              </a:ext>
            </a:extLst>
          </p:cNvPr>
          <p:cNvSpPr/>
          <p:nvPr/>
        </p:nvSpPr>
        <p:spPr>
          <a:xfrm>
            <a:off x="4572000" y="4694238"/>
            <a:ext cx="1354138" cy="1354137"/>
          </a:xfrm>
          <a:prstGeom prst="ellipse">
            <a:avLst/>
          </a:prstGeom>
          <a:solidFill>
            <a:srgbClr val="7768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9232" name="Picture 11">
            <a:extLst>
              <a:ext uri="{FF2B5EF4-FFF2-40B4-BE49-F238E27FC236}">
                <a16:creationId xmlns:a16="http://schemas.microsoft.com/office/drawing/2014/main" id="{968F3EDF-724C-4AEB-AA9A-3AD1E12B29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92450" y="2384425"/>
            <a:ext cx="1393825"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3" name="Picture 18">
            <a:extLst>
              <a:ext uri="{FF2B5EF4-FFF2-40B4-BE49-F238E27FC236}">
                <a16:creationId xmlns:a16="http://schemas.microsoft.com/office/drawing/2014/main" id="{121BC2C6-0226-4BCC-B90B-48FE09897D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8038" y="3429000"/>
            <a:ext cx="1071562"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4" name="Picture 19">
            <a:extLst>
              <a:ext uri="{FF2B5EF4-FFF2-40B4-BE49-F238E27FC236}">
                <a16:creationId xmlns:a16="http://schemas.microsoft.com/office/drawing/2014/main" id="{541EBD42-B52D-43A0-B7CB-A857BB6E47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08350" y="4711700"/>
            <a:ext cx="519113"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5" name="Picture 22">
            <a:extLst>
              <a:ext uri="{FF2B5EF4-FFF2-40B4-BE49-F238E27FC236}">
                <a16:creationId xmlns:a16="http://schemas.microsoft.com/office/drawing/2014/main" id="{8FC7F837-ECF1-485B-9C26-5A283D03D0A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32325" y="2443163"/>
            <a:ext cx="138271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6" name="Picture 23">
            <a:extLst>
              <a:ext uri="{FF2B5EF4-FFF2-40B4-BE49-F238E27FC236}">
                <a16:creationId xmlns:a16="http://schemas.microsoft.com/office/drawing/2014/main" id="{AD1AC38F-7BCC-41C4-8EE0-CE4C5723B07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24725" y="3382963"/>
            <a:ext cx="844550"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7" name="Picture 24">
            <a:extLst>
              <a:ext uri="{FF2B5EF4-FFF2-40B4-BE49-F238E27FC236}">
                <a16:creationId xmlns:a16="http://schemas.microsoft.com/office/drawing/2014/main" id="{2289AFA6-F761-43E1-81BF-AE740F2BF8E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4845050"/>
            <a:ext cx="144303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8" name="Picture 25">
            <a:extLst>
              <a:ext uri="{FF2B5EF4-FFF2-40B4-BE49-F238E27FC236}">
                <a16:creationId xmlns:a16="http://schemas.microsoft.com/office/drawing/2014/main" id="{2A156D12-A5C6-4D67-82C8-64E1319ADBF7}"/>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827463" y="4675188"/>
            <a:ext cx="525462"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Oval 30">
            <a:hlinkClick r:id="rId9" action="ppaction://hlinksldjump"/>
            <a:extLst>
              <a:ext uri="{FF2B5EF4-FFF2-40B4-BE49-F238E27FC236}">
                <a16:creationId xmlns:a16="http://schemas.microsoft.com/office/drawing/2014/main" id="{BC6D3B22-FAD4-47D9-92A8-17D6496F951E}"/>
              </a:ext>
            </a:extLst>
          </p:cNvPr>
          <p:cNvSpPr/>
          <p:nvPr/>
        </p:nvSpPr>
        <p:spPr>
          <a:xfrm>
            <a:off x="3171825" y="2251075"/>
            <a:ext cx="1354138" cy="135413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32" name="Oval 31">
            <a:hlinkClick r:id="rId10" action="ppaction://hlinksldjump"/>
            <a:extLst>
              <a:ext uri="{FF2B5EF4-FFF2-40B4-BE49-F238E27FC236}">
                <a16:creationId xmlns:a16="http://schemas.microsoft.com/office/drawing/2014/main" id="{AD5F3B28-2F0A-44D3-BA7A-CE58A0833E7B}"/>
              </a:ext>
            </a:extLst>
          </p:cNvPr>
          <p:cNvSpPr/>
          <p:nvPr/>
        </p:nvSpPr>
        <p:spPr>
          <a:xfrm>
            <a:off x="4632325" y="2273300"/>
            <a:ext cx="1354138" cy="13557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34" name="Oval 33">
            <a:hlinkClick r:id="rId11" action="ppaction://hlinksldjump"/>
            <a:extLst>
              <a:ext uri="{FF2B5EF4-FFF2-40B4-BE49-F238E27FC236}">
                <a16:creationId xmlns:a16="http://schemas.microsoft.com/office/drawing/2014/main" id="{692BC4AA-AC03-4159-8E1F-2A04F819C905}"/>
              </a:ext>
            </a:extLst>
          </p:cNvPr>
          <p:cNvSpPr/>
          <p:nvPr/>
        </p:nvSpPr>
        <p:spPr>
          <a:xfrm>
            <a:off x="715963" y="3498850"/>
            <a:ext cx="1354137" cy="135413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35" name="Oval 34">
            <a:hlinkClick r:id="rId12" action="ppaction://hlinksldjump"/>
            <a:extLst>
              <a:ext uri="{FF2B5EF4-FFF2-40B4-BE49-F238E27FC236}">
                <a16:creationId xmlns:a16="http://schemas.microsoft.com/office/drawing/2014/main" id="{2DF8EFEB-C739-425D-A005-0C7D4B3B5B63}"/>
              </a:ext>
            </a:extLst>
          </p:cNvPr>
          <p:cNvSpPr/>
          <p:nvPr/>
        </p:nvSpPr>
        <p:spPr>
          <a:xfrm>
            <a:off x="7088188" y="3513138"/>
            <a:ext cx="1354137" cy="13541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36" name="Oval 35">
            <a:hlinkClick r:id="rId13" action="ppaction://hlinksldjump"/>
            <a:extLst>
              <a:ext uri="{FF2B5EF4-FFF2-40B4-BE49-F238E27FC236}">
                <a16:creationId xmlns:a16="http://schemas.microsoft.com/office/drawing/2014/main" id="{BE7ACA60-9AC5-4ECF-B319-EDCB3AAA10F4}"/>
              </a:ext>
            </a:extLst>
          </p:cNvPr>
          <p:cNvSpPr/>
          <p:nvPr/>
        </p:nvSpPr>
        <p:spPr>
          <a:xfrm>
            <a:off x="3171825" y="4702175"/>
            <a:ext cx="1354138" cy="135413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37" name="Oval 36">
            <a:hlinkClick r:id="rId14" action="ppaction://hlinksldjump"/>
            <a:extLst>
              <a:ext uri="{FF2B5EF4-FFF2-40B4-BE49-F238E27FC236}">
                <a16:creationId xmlns:a16="http://schemas.microsoft.com/office/drawing/2014/main" id="{26219484-FCDB-463F-90E0-6DFA24F8730B}"/>
              </a:ext>
            </a:extLst>
          </p:cNvPr>
          <p:cNvSpPr/>
          <p:nvPr/>
        </p:nvSpPr>
        <p:spPr>
          <a:xfrm>
            <a:off x="4549775" y="4667250"/>
            <a:ext cx="1355725" cy="135413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38" name="Arrow: Left 37">
            <a:hlinkClick r:id="rId15" action="ppaction://hlinksldjump"/>
            <a:extLst>
              <a:ext uri="{FF2B5EF4-FFF2-40B4-BE49-F238E27FC236}">
                <a16:creationId xmlns:a16="http://schemas.microsoft.com/office/drawing/2014/main" id="{854BEBE5-7DBE-4769-932A-6AC762D72E15}"/>
              </a:ext>
            </a:extLst>
          </p:cNvPr>
          <p:cNvSpPr/>
          <p:nvPr/>
        </p:nvSpPr>
        <p:spPr>
          <a:xfrm flipH="1">
            <a:off x="7486650" y="5954713"/>
            <a:ext cx="1117600" cy="381000"/>
          </a:xfrm>
          <a:prstGeom prst="leftArrow">
            <a:avLst>
              <a:gd name="adj1" fmla="val 50000"/>
              <a:gd name="adj2" fmla="val 690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400" dirty="0"/>
              <a:t>End slide</a:t>
            </a:r>
            <a:endParaRPr lang="en-GB"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a:extLst>
              <a:ext uri="{FF2B5EF4-FFF2-40B4-BE49-F238E27FC236}">
                <a16:creationId xmlns:a16="http://schemas.microsoft.com/office/drawing/2014/main" id="{297DCB2F-C96D-4633-A05B-ED429A441C15}"/>
              </a:ext>
            </a:extLst>
          </p:cNvPr>
          <p:cNvSpPr>
            <a:spLocks noGrp="1"/>
          </p:cNvSpPr>
          <p:nvPr>
            <p:ph type="title"/>
          </p:nvPr>
        </p:nvSpPr>
        <p:spPr>
          <a:xfrm>
            <a:off x="457200" y="479425"/>
            <a:ext cx="8220075" cy="993775"/>
          </a:xfrm>
        </p:spPr>
        <p:txBody>
          <a:bodyPr/>
          <a:lstStyle/>
          <a:p>
            <a:pPr eaLnBrk="1" hangingPunct="1"/>
            <a:r>
              <a:rPr lang="en-GB" altLang="en-US" sz="3600"/>
              <a:t>Talking about How We Are Feeling</a:t>
            </a:r>
          </a:p>
        </p:txBody>
      </p:sp>
      <p:sp>
        <p:nvSpPr>
          <p:cNvPr id="4" name="Rectangle: Rounded Corners 3">
            <a:extLst>
              <a:ext uri="{FF2B5EF4-FFF2-40B4-BE49-F238E27FC236}">
                <a16:creationId xmlns:a16="http://schemas.microsoft.com/office/drawing/2014/main" id="{286FAA10-BC51-46EE-B3B4-68519EB2331A}"/>
              </a:ext>
            </a:extLst>
          </p:cNvPr>
          <p:cNvSpPr/>
          <p:nvPr/>
        </p:nvSpPr>
        <p:spPr>
          <a:xfrm>
            <a:off x="755650" y="1370013"/>
            <a:ext cx="7632700" cy="1220787"/>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How do you feel today? Sometimes we feel happy, other times we may feel sad. By talking about how we are feeling, we can celebrate the happy and exciting things and support each other to feel better when we feel unhappy or worried.</a:t>
            </a:r>
          </a:p>
        </p:txBody>
      </p:sp>
      <p:sp>
        <p:nvSpPr>
          <p:cNvPr id="6" name="Oval 5">
            <a:extLst>
              <a:ext uri="{FF2B5EF4-FFF2-40B4-BE49-F238E27FC236}">
                <a16:creationId xmlns:a16="http://schemas.microsoft.com/office/drawing/2014/main" id="{305C3B59-E48D-48DD-A9D3-D64C1FFE719A}"/>
              </a:ext>
            </a:extLst>
          </p:cNvPr>
          <p:cNvSpPr/>
          <p:nvPr/>
        </p:nvSpPr>
        <p:spPr>
          <a:xfrm>
            <a:off x="6330950" y="4127500"/>
            <a:ext cx="2057400" cy="2057400"/>
          </a:xfrm>
          <a:prstGeom prst="ellipse">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245" name="Picture 11">
            <a:extLst>
              <a:ext uri="{FF2B5EF4-FFF2-40B4-BE49-F238E27FC236}">
                <a16:creationId xmlns:a16="http://schemas.microsoft.com/office/drawing/2014/main" id="{E4E5AA9E-57AB-4973-BBAB-5EFABC0AB3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24575" y="3940175"/>
            <a:ext cx="23812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Rounded Corners 25">
            <a:extLst>
              <a:ext uri="{FF2B5EF4-FFF2-40B4-BE49-F238E27FC236}">
                <a16:creationId xmlns:a16="http://schemas.microsoft.com/office/drawing/2014/main" id="{19B1D89E-15E6-495A-9F53-C244BB41557E}"/>
              </a:ext>
            </a:extLst>
          </p:cNvPr>
          <p:cNvSpPr/>
          <p:nvPr/>
        </p:nvSpPr>
        <p:spPr>
          <a:xfrm>
            <a:off x="750888" y="2657475"/>
            <a:ext cx="7632700" cy="938213"/>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You can talk to your family, friends and grown-ups. Other people can help you work out how to solve a problem, or sort out things you are worried about. </a:t>
            </a:r>
          </a:p>
        </p:txBody>
      </p:sp>
      <p:sp>
        <p:nvSpPr>
          <p:cNvPr id="28" name="Rectangle: Rounded Corners 27">
            <a:extLst>
              <a:ext uri="{FF2B5EF4-FFF2-40B4-BE49-F238E27FC236}">
                <a16:creationId xmlns:a16="http://schemas.microsoft.com/office/drawing/2014/main" id="{B31106D9-E835-4716-9CB1-916E70D55DC6}"/>
              </a:ext>
            </a:extLst>
          </p:cNvPr>
          <p:cNvSpPr/>
          <p:nvPr/>
        </p:nvSpPr>
        <p:spPr>
          <a:xfrm>
            <a:off x="755650" y="3663950"/>
            <a:ext cx="5507038" cy="1068388"/>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It is very important to tell a grown-up if your don’t feel well or if you hurt yourself so that they can help you to help better. </a:t>
            </a:r>
          </a:p>
        </p:txBody>
      </p:sp>
      <p:sp>
        <p:nvSpPr>
          <p:cNvPr id="29" name="Rectangle: Rounded Corners 28">
            <a:extLst>
              <a:ext uri="{FF2B5EF4-FFF2-40B4-BE49-F238E27FC236}">
                <a16:creationId xmlns:a16="http://schemas.microsoft.com/office/drawing/2014/main" id="{F6780435-BB74-4E0E-9D98-69EB042BBF83}"/>
              </a:ext>
            </a:extLst>
          </p:cNvPr>
          <p:cNvSpPr/>
          <p:nvPr/>
        </p:nvSpPr>
        <p:spPr>
          <a:xfrm>
            <a:off x="790575" y="4800600"/>
            <a:ext cx="5265738" cy="1292225"/>
          </a:xfrm>
          <a:prstGeom prst="round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It is fun to share things that make you happy too! What makes you happy? Can you tell a friend how you are feeling? Try telling a grown-up too. </a:t>
            </a:r>
          </a:p>
        </p:txBody>
      </p:sp>
      <p:sp>
        <p:nvSpPr>
          <p:cNvPr id="2" name="Arrow: Left 1">
            <a:hlinkClick r:id="rId3" action="ppaction://hlinksldjump"/>
            <a:extLst>
              <a:ext uri="{FF2B5EF4-FFF2-40B4-BE49-F238E27FC236}">
                <a16:creationId xmlns:a16="http://schemas.microsoft.com/office/drawing/2014/main" id="{B963A17B-C090-4CA2-915C-FD9176F75C6A}"/>
              </a:ext>
            </a:extLst>
          </p:cNvPr>
          <p:cNvSpPr/>
          <p:nvPr/>
        </p:nvSpPr>
        <p:spPr>
          <a:xfrm>
            <a:off x="180975" y="6092825"/>
            <a:ext cx="1139825" cy="565150"/>
          </a:xfrm>
          <a:prstGeom prst="leftArrow">
            <a:avLst>
              <a:gd name="adj1" fmla="val 50000"/>
              <a:gd name="adj2" fmla="val 690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t>back</a:t>
            </a:r>
            <a:endParaRPr lang="en-GB"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animBg="1"/>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4">
            <a:extLst>
              <a:ext uri="{FF2B5EF4-FFF2-40B4-BE49-F238E27FC236}">
                <a16:creationId xmlns:a16="http://schemas.microsoft.com/office/drawing/2014/main" id="{A49126DD-C162-41E7-9901-85A584C5CA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24350" y="4672013"/>
            <a:ext cx="1752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4">
            <a:extLst>
              <a:ext uri="{FF2B5EF4-FFF2-40B4-BE49-F238E27FC236}">
                <a16:creationId xmlns:a16="http://schemas.microsoft.com/office/drawing/2014/main" id="{54B48ED6-61BD-4A19-98C6-600AA61E0B5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62163" y="4637088"/>
            <a:ext cx="1673225"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itle 20">
            <a:extLst>
              <a:ext uri="{FF2B5EF4-FFF2-40B4-BE49-F238E27FC236}">
                <a16:creationId xmlns:a16="http://schemas.microsoft.com/office/drawing/2014/main" id="{BCA21592-BE7F-42BD-ADBE-C2B7F0A9B98F}"/>
              </a:ext>
            </a:extLst>
          </p:cNvPr>
          <p:cNvSpPr>
            <a:spLocks noGrp="1"/>
          </p:cNvSpPr>
          <p:nvPr>
            <p:ph type="title"/>
          </p:nvPr>
        </p:nvSpPr>
        <p:spPr>
          <a:xfrm>
            <a:off x="457200" y="479425"/>
            <a:ext cx="8220075" cy="993775"/>
          </a:xfrm>
        </p:spPr>
        <p:txBody>
          <a:bodyPr/>
          <a:lstStyle/>
          <a:p>
            <a:pPr eaLnBrk="1" hangingPunct="1"/>
            <a:r>
              <a:rPr lang="en-GB" altLang="en-US" sz="3600"/>
              <a:t>Eat a Balanced Diet</a:t>
            </a:r>
          </a:p>
        </p:txBody>
      </p:sp>
      <p:sp>
        <p:nvSpPr>
          <p:cNvPr id="4" name="Rectangle: Rounded Corners 3">
            <a:extLst>
              <a:ext uri="{FF2B5EF4-FFF2-40B4-BE49-F238E27FC236}">
                <a16:creationId xmlns:a16="http://schemas.microsoft.com/office/drawing/2014/main" id="{AEF06E07-48E1-49FC-94DA-AA95086A56D7}"/>
              </a:ext>
            </a:extLst>
          </p:cNvPr>
          <p:cNvSpPr/>
          <p:nvPr/>
        </p:nvSpPr>
        <p:spPr>
          <a:xfrm>
            <a:off x="755650" y="1370013"/>
            <a:ext cx="7632700" cy="1220787"/>
          </a:xfrm>
          <a:prstGeom prst="roundRect">
            <a:avLst/>
          </a:prstGeom>
          <a:solidFill>
            <a:srgbClr val="D81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Eating a balanced diet means eating lots of different types of foods. We should eat healthy foods, such as fruit and vegetables. We can eat other foods like cakes and chocolate too, but we shouldn’t eat too many of these. </a:t>
            </a:r>
          </a:p>
        </p:txBody>
      </p:sp>
      <p:sp>
        <p:nvSpPr>
          <p:cNvPr id="6" name="Oval 5">
            <a:extLst>
              <a:ext uri="{FF2B5EF4-FFF2-40B4-BE49-F238E27FC236}">
                <a16:creationId xmlns:a16="http://schemas.microsoft.com/office/drawing/2014/main" id="{C3ABD161-0306-4651-855E-8E2884FAAC63}"/>
              </a:ext>
            </a:extLst>
          </p:cNvPr>
          <p:cNvSpPr/>
          <p:nvPr/>
        </p:nvSpPr>
        <p:spPr>
          <a:xfrm>
            <a:off x="6330950" y="4127500"/>
            <a:ext cx="2057400" cy="2057400"/>
          </a:xfrm>
          <a:prstGeom prst="ellipse">
            <a:avLst/>
          </a:prstGeom>
          <a:solidFill>
            <a:srgbClr val="D81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6" name="Rectangle: Rounded Corners 25">
            <a:extLst>
              <a:ext uri="{FF2B5EF4-FFF2-40B4-BE49-F238E27FC236}">
                <a16:creationId xmlns:a16="http://schemas.microsoft.com/office/drawing/2014/main" id="{578456AA-CA5C-4E81-8300-EA1DC0760E18}"/>
              </a:ext>
            </a:extLst>
          </p:cNvPr>
          <p:cNvSpPr/>
          <p:nvPr/>
        </p:nvSpPr>
        <p:spPr>
          <a:xfrm>
            <a:off x="750888" y="2679700"/>
            <a:ext cx="7632700" cy="938213"/>
          </a:xfrm>
          <a:prstGeom prst="roundRect">
            <a:avLst/>
          </a:prstGeom>
          <a:solidFill>
            <a:srgbClr val="EA6E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It is really important to have lots to drink too. Water is a good option, but you may like to drink milk, fruit juice, squash and hot drinks too. </a:t>
            </a:r>
          </a:p>
        </p:txBody>
      </p:sp>
      <p:sp>
        <p:nvSpPr>
          <p:cNvPr id="28" name="Rectangle: Rounded Corners 27">
            <a:extLst>
              <a:ext uri="{FF2B5EF4-FFF2-40B4-BE49-F238E27FC236}">
                <a16:creationId xmlns:a16="http://schemas.microsoft.com/office/drawing/2014/main" id="{64A8D9CD-FF54-4AC4-9A7A-BFF53650E8DF}"/>
              </a:ext>
            </a:extLst>
          </p:cNvPr>
          <p:cNvSpPr/>
          <p:nvPr/>
        </p:nvSpPr>
        <p:spPr>
          <a:xfrm>
            <a:off x="750888" y="3714750"/>
            <a:ext cx="5326062" cy="825500"/>
          </a:xfrm>
          <a:prstGeom prst="roundRect">
            <a:avLst/>
          </a:prstGeom>
          <a:solidFill>
            <a:srgbClr val="D81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What are your favourite foods? What do you like to drink?</a:t>
            </a:r>
          </a:p>
        </p:txBody>
      </p:sp>
      <p:pic>
        <p:nvPicPr>
          <p:cNvPr id="11273" name="Picture 8">
            <a:extLst>
              <a:ext uri="{FF2B5EF4-FFF2-40B4-BE49-F238E27FC236}">
                <a16:creationId xmlns:a16="http://schemas.microsoft.com/office/drawing/2014/main" id="{BF08E27B-89E5-4F7A-9E41-B6EC78A663B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97613" y="4365625"/>
            <a:ext cx="2198687" cy="139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
            <a:extLst>
              <a:ext uri="{FF2B5EF4-FFF2-40B4-BE49-F238E27FC236}">
                <a16:creationId xmlns:a16="http://schemas.microsoft.com/office/drawing/2014/main" id="{33FECC5C-88F0-4198-B12E-864865D86F3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0888" y="4811713"/>
            <a:ext cx="1679575"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2">
            <a:extLst>
              <a:ext uri="{FF2B5EF4-FFF2-40B4-BE49-F238E27FC236}">
                <a16:creationId xmlns:a16="http://schemas.microsoft.com/office/drawing/2014/main" id="{73D270A5-E525-4153-B4E0-7EF952C0CCD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68538" y="5348288"/>
            <a:ext cx="7969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12">
            <a:extLst>
              <a:ext uri="{FF2B5EF4-FFF2-40B4-BE49-F238E27FC236}">
                <a16:creationId xmlns:a16="http://schemas.microsoft.com/office/drawing/2014/main" id="{43A65795-32AA-48BB-A07E-43F4ED64892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67100" y="4840288"/>
            <a:ext cx="950913"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13">
            <a:extLst>
              <a:ext uri="{FF2B5EF4-FFF2-40B4-BE49-F238E27FC236}">
                <a16:creationId xmlns:a16="http://schemas.microsoft.com/office/drawing/2014/main" id="{3BA68B8A-AFA2-4CC8-ACB9-9DFF8D8C860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89388" y="5549900"/>
            <a:ext cx="1738312"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rrow: Left 19">
            <a:hlinkClick r:id="rId9" action="ppaction://hlinksldjump"/>
            <a:extLst>
              <a:ext uri="{FF2B5EF4-FFF2-40B4-BE49-F238E27FC236}">
                <a16:creationId xmlns:a16="http://schemas.microsoft.com/office/drawing/2014/main" id="{8EE23539-1042-45F8-9FCE-165838048BC8}"/>
              </a:ext>
            </a:extLst>
          </p:cNvPr>
          <p:cNvSpPr/>
          <p:nvPr/>
        </p:nvSpPr>
        <p:spPr>
          <a:xfrm>
            <a:off x="180975" y="6092825"/>
            <a:ext cx="1139825" cy="565150"/>
          </a:xfrm>
          <a:prstGeom prst="leftArrow">
            <a:avLst>
              <a:gd name="adj1" fmla="val 50000"/>
              <a:gd name="adj2" fmla="val 690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t>back</a:t>
            </a:r>
            <a:endParaRPr lang="en-GB"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a:extLst>
              <a:ext uri="{FF2B5EF4-FFF2-40B4-BE49-F238E27FC236}">
                <a16:creationId xmlns:a16="http://schemas.microsoft.com/office/drawing/2014/main" id="{9F04EB36-D98A-44BD-AF6E-F96594C1A30E}"/>
              </a:ext>
            </a:extLst>
          </p:cNvPr>
          <p:cNvSpPr>
            <a:spLocks noGrp="1"/>
          </p:cNvSpPr>
          <p:nvPr>
            <p:ph type="title"/>
          </p:nvPr>
        </p:nvSpPr>
        <p:spPr>
          <a:xfrm>
            <a:off x="457200" y="479425"/>
            <a:ext cx="8220075" cy="993775"/>
          </a:xfrm>
        </p:spPr>
        <p:txBody>
          <a:bodyPr/>
          <a:lstStyle/>
          <a:p>
            <a:pPr eaLnBrk="1" hangingPunct="1"/>
            <a:r>
              <a:rPr lang="en-GB" altLang="en-US" sz="3600"/>
              <a:t>Do Some Exercise</a:t>
            </a:r>
          </a:p>
        </p:txBody>
      </p:sp>
      <p:sp>
        <p:nvSpPr>
          <p:cNvPr id="4" name="Rectangle: Rounded Corners 3">
            <a:extLst>
              <a:ext uri="{FF2B5EF4-FFF2-40B4-BE49-F238E27FC236}">
                <a16:creationId xmlns:a16="http://schemas.microsoft.com/office/drawing/2014/main" id="{D276DF5D-8C09-4687-9C80-DCFDB4F146C2}"/>
              </a:ext>
            </a:extLst>
          </p:cNvPr>
          <p:cNvSpPr/>
          <p:nvPr/>
        </p:nvSpPr>
        <p:spPr>
          <a:xfrm>
            <a:off x="755650" y="1370013"/>
            <a:ext cx="7632700" cy="760412"/>
          </a:xfrm>
          <a:prstGeom prst="roundRect">
            <a:avLst/>
          </a:prstGeom>
          <a:solidFill>
            <a:srgbClr val="F281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Doing exercise helps our bones and muscles to grow strong. Exercise helps us to stay fit and healthy.</a:t>
            </a:r>
          </a:p>
        </p:txBody>
      </p:sp>
      <p:sp>
        <p:nvSpPr>
          <p:cNvPr id="6" name="Oval 5">
            <a:extLst>
              <a:ext uri="{FF2B5EF4-FFF2-40B4-BE49-F238E27FC236}">
                <a16:creationId xmlns:a16="http://schemas.microsoft.com/office/drawing/2014/main" id="{61B93353-ECEC-4633-A67B-B96554EEDCF9}"/>
              </a:ext>
            </a:extLst>
          </p:cNvPr>
          <p:cNvSpPr/>
          <p:nvPr/>
        </p:nvSpPr>
        <p:spPr>
          <a:xfrm>
            <a:off x="6330950" y="4127500"/>
            <a:ext cx="2057400" cy="2057400"/>
          </a:xfrm>
          <a:prstGeom prst="ellipse">
            <a:avLst/>
          </a:prstGeom>
          <a:solidFill>
            <a:srgbClr val="F281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6" name="Rectangle: Rounded Corners 25">
            <a:extLst>
              <a:ext uri="{FF2B5EF4-FFF2-40B4-BE49-F238E27FC236}">
                <a16:creationId xmlns:a16="http://schemas.microsoft.com/office/drawing/2014/main" id="{5522529E-881B-468F-BB32-2ABD0088AAEA}"/>
              </a:ext>
            </a:extLst>
          </p:cNvPr>
          <p:cNvSpPr/>
          <p:nvPr/>
        </p:nvSpPr>
        <p:spPr>
          <a:xfrm>
            <a:off x="750888" y="2259013"/>
            <a:ext cx="7632700" cy="1344612"/>
          </a:xfrm>
          <a:prstGeom prst="roundRect">
            <a:avLst/>
          </a:prstGeom>
          <a:solidFill>
            <a:srgbClr val="F086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There are lots and lots of different types of exercise – you could play a sport, such as football, do some dancing, go for a walk or go swimming. You could play games with your friends that include running or moving in different ways, such as hopping or skipping. </a:t>
            </a:r>
          </a:p>
        </p:txBody>
      </p:sp>
      <p:sp>
        <p:nvSpPr>
          <p:cNvPr id="28" name="Rectangle: Rounded Corners 27">
            <a:extLst>
              <a:ext uri="{FF2B5EF4-FFF2-40B4-BE49-F238E27FC236}">
                <a16:creationId xmlns:a16="http://schemas.microsoft.com/office/drawing/2014/main" id="{7F0143C8-248F-4D83-9FFD-110B26842410}"/>
              </a:ext>
            </a:extLst>
          </p:cNvPr>
          <p:cNvSpPr/>
          <p:nvPr/>
        </p:nvSpPr>
        <p:spPr>
          <a:xfrm>
            <a:off x="755650" y="3730625"/>
            <a:ext cx="3600450" cy="463550"/>
          </a:xfrm>
          <a:prstGeom prst="roundRect">
            <a:avLst/>
          </a:prstGeom>
          <a:solidFill>
            <a:srgbClr val="F281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What exercise do you like to do? </a:t>
            </a:r>
          </a:p>
        </p:txBody>
      </p:sp>
      <p:pic>
        <p:nvPicPr>
          <p:cNvPr id="12295" name="Picture 8">
            <a:extLst>
              <a:ext uri="{FF2B5EF4-FFF2-40B4-BE49-F238E27FC236}">
                <a16:creationId xmlns:a16="http://schemas.microsoft.com/office/drawing/2014/main" id="{D62ED1F5-210F-4302-86AF-092A1C0537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27800" y="3886200"/>
            <a:ext cx="1665288"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
            <a:extLst>
              <a:ext uri="{FF2B5EF4-FFF2-40B4-BE49-F238E27FC236}">
                <a16:creationId xmlns:a16="http://schemas.microsoft.com/office/drawing/2014/main" id="{71330E75-936B-4897-9A21-D69E6E7A98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4388" y="4368800"/>
            <a:ext cx="120491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6">
            <a:extLst>
              <a:ext uri="{FF2B5EF4-FFF2-40B4-BE49-F238E27FC236}">
                <a16:creationId xmlns:a16="http://schemas.microsoft.com/office/drawing/2014/main" id="{DA051FCA-A27F-4A82-8979-419C8D17D3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56000" y="5164138"/>
            <a:ext cx="2530475"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7">
            <a:extLst>
              <a:ext uri="{FF2B5EF4-FFF2-40B4-BE49-F238E27FC236}">
                <a16:creationId xmlns:a16="http://schemas.microsoft.com/office/drawing/2014/main" id="{3C2AE000-6163-46FA-B83E-A4FDAF80682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49500" y="4289425"/>
            <a:ext cx="874713"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rrow: Left 16">
            <a:hlinkClick r:id="rId6" action="ppaction://hlinksldjump"/>
            <a:extLst>
              <a:ext uri="{FF2B5EF4-FFF2-40B4-BE49-F238E27FC236}">
                <a16:creationId xmlns:a16="http://schemas.microsoft.com/office/drawing/2014/main" id="{FC46C83B-39AB-40DF-B648-0AADC59E0C5F}"/>
              </a:ext>
            </a:extLst>
          </p:cNvPr>
          <p:cNvSpPr/>
          <p:nvPr/>
        </p:nvSpPr>
        <p:spPr>
          <a:xfrm>
            <a:off x="180975" y="6092825"/>
            <a:ext cx="1139825" cy="565150"/>
          </a:xfrm>
          <a:prstGeom prst="leftArrow">
            <a:avLst>
              <a:gd name="adj1" fmla="val 50000"/>
              <a:gd name="adj2" fmla="val 690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t>back</a:t>
            </a:r>
            <a:endParaRPr lang="en-GB"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left)">
                                      <p:cBhvr>
                                        <p:cTn id="12" dur="500"/>
                                        <p:tgtEl>
                                          <p:spTgt spid="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a:extLst>
              <a:ext uri="{FF2B5EF4-FFF2-40B4-BE49-F238E27FC236}">
                <a16:creationId xmlns:a16="http://schemas.microsoft.com/office/drawing/2014/main" id="{893E1479-323C-4B4E-93F7-22E98E23D9CE}"/>
              </a:ext>
            </a:extLst>
          </p:cNvPr>
          <p:cNvSpPr>
            <a:spLocks noGrp="1"/>
          </p:cNvSpPr>
          <p:nvPr>
            <p:ph type="title"/>
          </p:nvPr>
        </p:nvSpPr>
        <p:spPr>
          <a:xfrm>
            <a:off x="457200" y="479425"/>
            <a:ext cx="8220075" cy="993775"/>
          </a:xfrm>
        </p:spPr>
        <p:txBody>
          <a:bodyPr/>
          <a:lstStyle/>
          <a:p>
            <a:pPr eaLnBrk="1" hangingPunct="1"/>
            <a:r>
              <a:rPr lang="en-GB" altLang="en-US" sz="3600"/>
              <a:t>Look after Our Personal Hygiene</a:t>
            </a:r>
          </a:p>
        </p:txBody>
      </p:sp>
      <p:sp>
        <p:nvSpPr>
          <p:cNvPr id="4" name="Rectangle: Rounded Corners 3">
            <a:extLst>
              <a:ext uri="{FF2B5EF4-FFF2-40B4-BE49-F238E27FC236}">
                <a16:creationId xmlns:a16="http://schemas.microsoft.com/office/drawing/2014/main" id="{02943E72-FAEB-4662-BF18-21081C5DFD56}"/>
              </a:ext>
            </a:extLst>
          </p:cNvPr>
          <p:cNvSpPr/>
          <p:nvPr/>
        </p:nvSpPr>
        <p:spPr>
          <a:xfrm>
            <a:off x="755650" y="1370013"/>
            <a:ext cx="7632700" cy="976312"/>
          </a:xfrm>
          <a:prstGeom prst="roundRect">
            <a:avLst/>
          </a:prstGeom>
          <a:solidFill>
            <a:srgbClr val="2DB6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Looking after our personal hygiene means we need to keep ourselves clean. We need to wash and have baths or showers to keep our bodies clean. We need to wash our hair too.</a:t>
            </a:r>
          </a:p>
        </p:txBody>
      </p:sp>
      <p:sp>
        <p:nvSpPr>
          <p:cNvPr id="6" name="Oval 5">
            <a:extLst>
              <a:ext uri="{FF2B5EF4-FFF2-40B4-BE49-F238E27FC236}">
                <a16:creationId xmlns:a16="http://schemas.microsoft.com/office/drawing/2014/main" id="{D614C2C3-BE96-459C-A6E8-04576FE7E479}"/>
              </a:ext>
            </a:extLst>
          </p:cNvPr>
          <p:cNvSpPr/>
          <p:nvPr/>
        </p:nvSpPr>
        <p:spPr>
          <a:xfrm>
            <a:off x="6330950" y="4127500"/>
            <a:ext cx="2057400" cy="2057400"/>
          </a:xfrm>
          <a:prstGeom prst="ellipse">
            <a:avLst/>
          </a:prstGeom>
          <a:solidFill>
            <a:srgbClr val="2DB6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6" name="Rectangle: Rounded Corners 25">
            <a:extLst>
              <a:ext uri="{FF2B5EF4-FFF2-40B4-BE49-F238E27FC236}">
                <a16:creationId xmlns:a16="http://schemas.microsoft.com/office/drawing/2014/main" id="{EA388C7D-6DD9-4A38-A830-6E22752A99BB}"/>
              </a:ext>
            </a:extLst>
          </p:cNvPr>
          <p:cNvSpPr/>
          <p:nvPr/>
        </p:nvSpPr>
        <p:spPr>
          <a:xfrm>
            <a:off x="750888" y="3943350"/>
            <a:ext cx="5356225" cy="676275"/>
          </a:xfrm>
          <a:prstGeom prst="roundRect">
            <a:avLst/>
          </a:prstGeom>
          <a:solidFill>
            <a:srgbClr val="2DB6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Brushing your teeth is very important to make sure your teeth are clean and healthy.</a:t>
            </a:r>
          </a:p>
        </p:txBody>
      </p:sp>
      <p:sp>
        <p:nvSpPr>
          <p:cNvPr id="28" name="Rectangle: Rounded Corners 27">
            <a:extLst>
              <a:ext uri="{FF2B5EF4-FFF2-40B4-BE49-F238E27FC236}">
                <a16:creationId xmlns:a16="http://schemas.microsoft.com/office/drawing/2014/main" id="{580B551C-9DCA-4856-B566-8C428D9B155E}"/>
              </a:ext>
            </a:extLst>
          </p:cNvPr>
          <p:cNvSpPr/>
          <p:nvPr/>
        </p:nvSpPr>
        <p:spPr>
          <a:xfrm>
            <a:off x="755650" y="2470150"/>
            <a:ext cx="7627938" cy="1349375"/>
          </a:xfrm>
          <a:prstGeom prst="roundRect">
            <a:avLst/>
          </a:prstGeom>
          <a:solidFill>
            <a:srgbClr val="88CC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We need to wash our hands lots of times throughout the day. Washing our hands after going to the toilet and before we have anything to eat and drink is particularly important.  Don’t worry if your hands get dirty while you are playing, just give them a wash with some soap.</a:t>
            </a:r>
          </a:p>
        </p:txBody>
      </p:sp>
      <p:pic>
        <p:nvPicPr>
          <p:cNvPr id="13319" name="Picture 12">
            <a:extLst>
              <a:ext uri="{FF2B5EF4-FFF2-40B4-BE49-F238E27FC236}">
                <a16:creationId xmlns:a16="http://schemas.microsoft.com/office/drawing/2014/main" id="{16B794FE-1FFB-49C0-9943-FD3B6D19CC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96063" y="3927475"/>
            <a:ext cx="1271587"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4">
            <a:extLst>
              <a:ext uri="{FF2B5EF4-FFF2-40B4-BE49-F238E27FC236}">
                <a16:creationId xmlns:a16="http://schemas.microsoft.com/office/drawing/2014/main" id="{B2FBF9B1-C1FA-4420-B19B-F57CECDB7A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413" y="4743450"/>
            <a:ext cx="2057400"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a:extLst>
              <a:ext uri="{FF2B5EF4-FFF2-40B4-BE49-F238E27FC236}">
                <a16:creationId xmlns:a16="http://schemas.microsoft.com/office/drawing/2014/main" id="{F2ED5D89-6C6D-4F4A-A994-775A91325C9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24163" y="4878388"/>
            <a:ext cx="1436687"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3">
            <a:extLst>
              <a:ext uri="{FF2B5EF4-FFF2-40B4-BE49-F238E27FC236}">
                <a16:creationId xmlns:a16="http://schemas.microsoft.com/office/drawing/2014/main" id="{6BBAA8D1-FB19-47C4-ADBD-853E924AA6C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67238" y="4697413"/>
            <a:ext cx="129540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rrow: Left 17">
            <a:hlinkClick r:id="rId6" action="ppaction://hlinksldjump"/>
            <a:extLst>
              <a:ext uri="{FF2B5EF4-FFF2-40B4-BE49-F238E27FC236}">
                <a16:creationId xmlns:a16="http://schemas.microsoft.com/office/drawing/2014/main" id="{DF8B257D-DF0A-468A-8E55-14056CA5AE32}"/>
              </a:ext>
            </a:extLst>
          </p:cNvPr>
          <p:cNvSpPr/>
          <p:nvPr/>
        </p:nvSpPr>
        <p:spPr>
          <a:xfrm>
            <a:off x="180975" y="6092825"/>
            <a:ext cx="1139825" cy="565150"/>
          </a:xfrm>
          <a:prstGeom prst="leftArrow">
            <a:avLst>
              <a:gd name="adj1" fmla="val 50000"/>
              <a:gd name="adj2" fmla="val 690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t>back</a:t>
            </a:r>
            <a:endParaRPr lang="en-GB"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a:extLst>
              <a:ext uri="{FF2B5EF4-FFF2-40B4-BE49-F238E27FC236}">
                <a16:creationId xmlns:a16="http://schemas.microsoft.com/office/drawing/2014/main" id="{E24BFC3E-2534-4F7C-B6FE-DE4321933DB2}"/>
              </a:ext>
            </a:extLst>
          </p:cNvPr>
          <p:cNvSpPr>
            <a:spLocks noGrp="1"/>
          </p:cNvSpPr>
          <p:nvPr>
            <p:ph type="title"/>
          </p:nvPr>
        </p:nvSpPr>
        <p:spPr>
          <a:xfrm>
            <a:off x="457200" y="479425"/>
            <a:ext cx="8220075" cy="993775"/>
          </a:xfrm>
        </p:spPr>
        <p:txBody>
          <a:bodyPr/>
          <a:lstStyle/>
          <a:p>
            <a:pPr eaLnBrk="1" hangingPunct="1"/>
            <a:r>
              <a:rPr lang="en-GB" altLang="en-US" sz="3600"/>
              <a:t>Think about What We Need to Wear</a:t>
            </a:r>
          </a:p>
        </p:txBody>
      </p:sp>
      <p:sp>
        <p:nvSpPr>
          <p:cNvPr id="4" name="Rectangle: Rounded Corners 3">
            <a:extLst>
              <a:ext uri="{FF2B5EF4-FFF2-40B4-BE49-F238E27FC236}">
                <a16:creationId xmlns:a16="http://schemas.microsoft.com/office/drawing/2014/main" id="{D3612B6A-4A1B-4A34-BCB2-9F44C055B800}"/>
              </a:ext>
            </a:extLst>
          </p:cNvPr>
          <p:cNvSpPr/>
          <p:nvPr/>
        </p:nvSpPr>
        <p:spPr>
          <a:xfrm>
            <a:off x="755650" y="1370013"/>
            <a:ext cx="7632700" cy="674687"/>
          </a:xfrm>
          <a:prstGeom prst="roundRect">
            <a:avLst/>
          </a:prstGeom>
          <a:solidFill>
            <a:srgbClr val="86B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To look after ourselves in different types of weather, we need to wear different types of clothing. </a:t>
            </a:r>
          </a:p>
        </p:txBody>
      </p:sp>
      <p:sp>
        <p:nvSpPr>
          <p:cNvPr id="6" name="Oval 5">
            <a:extLst>
              <a:ext uri="{FF2B5EF4-FFF2-40B4-BE49-F238E27FC236}">
                <a16:creationId xmlns:a16="http://schemas.microsoft.com/office/drawing/2014/main" id="{58E9892F-F445-41DB-8B53-EA841F859E24}"/>
              </a:ext>
            </a:extLst>
          </p:cNvPr>
          <p:cNvSpPr/>
          <p:nvPr/>
        </p:nvSpPr>
        <p:spPr>
          <a:xfrm>
            <a:off x="6330950" y="4127500"/>
            <a:ext cx="2057400" cy="2057400"/>
          </a:xfrm>
          <a:prstGeom prst="ellipse">
            <a:avLst/>
          </a:prstGeom>
          <a:solidFill>
            <a:srgbClr val="86B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6" name="Rectangle: Rounded Corners 25">
            <a:extLst>
              <a:ext uri="{FF2B5EF4-FFF2-40B4-BE49-F238E27FC236}">
                <a16:creationId xmlns:a16="http://schemas.microsoft.com/office/drawing/2014/main" id="{2545C010-5A37-4D83-92B8-2C4AF21349F8}"/>
              </a:ext>
            </a:extLst>
          </p:cNvPr>
          <p:cNvSpPr/>
          <p:nvPr/>
        </p:nvSpPr>
        <p:spPr>
          <a:xfrm>
            <a:off x="750888" y="3148013"/>
            <a:ext cx="7632700" cy="881062"/>
          </a:xfrm>
          <a:prstGeom prst="roundRect">
            <a:avLst/>
          </a:prstGeom>
          <a:solidFill>
            <a:srgbClr val="86B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When the weather is cold, we need to wear clothes that will help keep us warm – especially when we go outside. We need to wear woolly hats, gloves, coats and scarves. </a:t>
            </a:r>
          </a:p>
        </p:txBody>
      </p:sp>
      <p:sp>
        <p:nvSpPr>
          <p:cNvPr id="28" name="Rectangle: Rounded Corners 27">
            <a:extLst>
              <a:ext uri="{FF2B5EF4-FFF2-40B4-BE49-F238E27FC236}">
                <a16:creationId xmlns:a16="http://schemas.microsoft.com/office/drawing/2014/main" id="{D1D66CD7-9355-491C-950D-E23DB4C9C9FB}"/>
              </a:ext>
            </a:extLst>
          </p:cNvPr>
          <p:cNvSpPr/>
          <p:nvPr/>
        </p:nvSpPr>
        <p:spPr>
          <a:xfrm>
            <a:off x="755650" y="2116138"/>
            <a:ext cx="7627938" cy="958850"/>
          </a:xfrm>
          <a:prstGeom prst="roundRect">
            <a:avLst/>
          </a:prstGeom>
          <a:solidFill>
            <a:srgbClr val="B9D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When the weather is hot and sunny, we need to wear clothes that help to keep us cool. We also need to protect ourselves from the sun by wearing sun hats, sunglasses and sun cream.</a:t>
            </a:r>
          </a:p>
        </p:txBody>
      </p:sp>
      <p:sp>
        <p:nvSpPr>
          <p:cNvPr id="11" name="Rectangle: Rounded Corners 10">
            <a:extLst>
              <a:ext uri="{FF2B5EF4-FFF2-40B4-BE49-F238E27FC236}">
                <a16:creationId xmlns:a16="http://schemas.microsoft.com/office/drawing/2014/main" id="{F1499B89-1148-41AD-AB9A-3433A0126074}"/>
              </a:ext>
            </a:extLst>
          </p:cNvPr>
          <p:cNvSpPr/>
          <p:nvPr/>
        </p:nvSpPr>
        <p:spPr>
          <a:xfrm>
            <a:off x="750888" y="4100513"/>
            <a:ext cx="5459412" cy="742950"/>
          </a:xfrm>
          <a:prstGeom prst="roundRect">
            <a:avLst/>
          </a:prstGeom>
          <a:solidFill>
            <a:srgbClr val="B9D2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What is your favourite type of weather? What do you need to wear to look after yourself?</a:t>
            </a:r>
          </a:p>
        </p:txBody>
      </p:sp>
      <p:pic>
        <p:nvPicPr>
          <p:cNvPr id="14344" name="Picture 1">
            <a:extLst>
              <a:ext uri="{FF2B5EF4-FFF2-40B4-BE49-F238E27FC236}">
                <a16:creationId xmlns:a16="http://schemas.microsoft.com/office/drawing/2014/main" id="{9B288A7F-9ECE-4840-8176-B13D915D7A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30988" y="4127500"/>
            <a:ext cx="720725"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2">
            <a:extLst>
              <a:ext uri="{FF2B5EF4-FFF2-40B4-BE49-F238E27FC236}">
                <a16:creationId xmlns:a16="http://schemas.microsoft.com/office/drawing/2014/main" id="{5E5DD046-6850-4A27-A030-25EEF8F90E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77113" y="4083050"/>
            <a:ext cx="714375"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6">
            <a:extLst>
              <a:ext uri="{FF2B5EF4-FFF2-40B4-BE49-F238E27FC236}">
                <a16:creationId xmlns:a16="http://schemas.microsoft.com/office/drawing/2014/main" id="{ECB0DD3F-947C-4074-9AB1-97AE4FC12E2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8350" y="5192713"/>
            <a:ext cx="9525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7" name="Picture 7">
            <a:extLst>
              <a:ext uri="{FF2B5EF4-FFF2-40B4-BE49-F238E27FC236}">
                <a16:creationId xmlns:a16="http://schemas.microsoft.com/office/drawing/2014/main" id="{91C1E901-DE10-4489-AA7E-69AA49FF1CF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09750" y="5226050"/>
            <a:ext cx="1204913"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8">
            <a:extLst>
              <a:ext uri="{FF2B5EF4-FFF2-40B4-BE49-F238E27FC236}">
                <a16:creationId xmlns:a16="http://schemas.microsoft.com/office/drawing/2014/main" id="{DF49D453-7922-4A8E-9EC7-3059984C00B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33888" y="5422900"/>
            <a:ext cx="127158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7">
            <a:extLst>
              <a:ext uri="{FF2B5EF4-FFF2-40B4-BE49-F238E27FC236}">
                <a16:creationId xmlns:a16="http://schemas.microsoft.com/office/drawing/2014/main" id="{E5BCCC5D-E1E7-4230-BD80-A3833CA9D0E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89613" y="5026025"/>
            <a:ext cx="481012"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18">
            <a:extLst>
              <a:ext uri="{FF2B5EF4-FFF2-40B4-BE49-F238E27FC236}">
                <a16:creationId xmlns:a16="http://schemas.microsoft.com/office/drawing/2014/main" id="{D5D434AD-FDCB-4310-8202-A038C8D1D33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040063" y="5186363"/>
            <a:ext cx="13462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Arrow: Left 22">
            <a:hlinkClick r:id="rId9" action="ppaction://hlinksldjump"/>
            <a:extLst>
              <a:ext uri="{FF2B5EF4-FFF2-40B4-BE49-F238E27FC236}">
                <a16:creationId xmlns:a16="http://schemas.microsoft.com/office/drawing/2014/main" id="{71550532-1CA9-47EF-8956-59A8CBFB1FD7}"/>
              </a:ext>
            </a:extLst>
          </p:cNvPr>
          <p:cNvSpPr/>
          <p:nvPr/>
        </p:nvSpPr>
        <p:spPr>
          <a:xfrm>
            <a:off x="180975" y="6092825"/>
            <a:ext cx="1139825" cy="565150"/>
          </a:xfrm>
          <a:prstGeom prst="leftArrow">
            <a:avLst>
              <a:gd name="adj1" fmla="val 50000"/>
              <a:gd name="adj2" fmla="val 690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t>back</a:t>
            </a:r>
            <a:endParaRPr lang="en-GB"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animBg="1"/>
      <p:bldP spid="28"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0">
            <a:extLst>
              <a:ext uri="{FF2B5EF4-FFF2-40B4-BE49-F238E27FC236}">
                <a16:creationId xmlns:a16="http://schemas.microsoft.com/office/drawing/2014/main" id="{6241B125-DD1B-4A94-B66F-D42578F9AE41}"/>
              </a:ext>
            </a:extLst>
          </p:cNvPr>
          <p:cNvSpPr>
            <a:spLocks noGrp="1"/>
          </p:cNvSpPr>
          <p:nvPr>
            <p:ph type="title"/>
          </p:nvPr>
        </p:nvSpPr>
        <p:spPr>
          <a:xfrm>
            <a:off x="457200" y="479425"/>
            <a:ext cx="8220075" cy="993775"/>
          </a:xfrm>
        </p:spPr>
        <p:txBody>
          <a:bodyPr/>
          <a:lstStyle/>
          <a:p>
            <a:pPr eaLnBrk="1" hangingPunct="1"/>
            <a:r>
              <a:rPr lang="en-GB" altLang="en-US" sz="3600"/>
              <a:t>Have Plenty of Rest and Sleep</a:t>
            </a:r>
          </a:p>
        </p:txBody>
      </p:sp>
      <p:sp>
        <p:nvSpPr>
          <p:cNvPr id="4" name="Rectangle: Rounded Corners 3">
            <a:extLst>
              <a:ext uri="{FF2B5EF4-FFF2-40B4-BE49-F238E27FC236}">
                <a16:creationId xmlns:a16="http://schemas.microsoft.com/office/drawing/2014/main" id="{05142756-09D1-4BF9-AE83-A3B3F0631DF3}"/>
              </a:ext>
            </a:extLst>
          </p:cNvPr>
          <p:cNvSpPr/>
          <p:nvPr/>
        </p:nvSpPr>
        <p:spPr>
          <a:xfrm>
            <a:off x="755650" y="1370013"/>
            <a:ext cx="7632700" cy="984250"/>
          </a:xfrm>
          <a:prstGeom prst="roundRect">
            <a:avLst/>
          </a:prstGeom>
          <a:solidFill>
            <a:srgbClr val="7768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Our bodies will tell us when we need a rest. Sometimes when we are playing, we will need to stop for a rest – especially if we have been running around!</a:t>
            </a:r>
          </a:p>
        </p:txBody>
      </p:sp>
      <p:sp>
        <p:nvSpPr>
          <p:cNvPr id="6" name="Oval 5">
            <a:extLst>
              <a:ext uri="{FF2B5EF4-FFF2-40B4-BE49-F238E27FC236}">
                <a16:creationId xmlns:a16="http://schemas.microsoft.com/office/drawing/2014/main" id="{77A674E7-23D3-408E-8F23-7A57D5B7376D}"/>
              </a:ext>
            </a:extLst>
          </p:cNvPr>
          <p:cNvSpPr/>
          <p:nvPr/>
        </p:nvSpPr>
        <p:spPr>
          <a:xfrm>
            <a:off x="6330950" y="4127500"/>
            <a:ext cx="2057400" cy="2057400"/>
          </a:xfrm>
          <a:prstGeom prst="ellipse">
            <a:avLst/>
          </a:prstGeom>
          <a:solidFill>
            <a:srgbClr val="7768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6" name="Rectangle: Rounded Corners 25">
            <a:extLst>
              <a:ext uri="{FF2B5EF4-FFF2-40B4-BE49-F238E27FC236}">
                <a16:creationId xmlns:a16="http://schemas.microsoft.com/office/drawing/2014/main" id="{FB838BAD-EF65-47F4-9B95-9C850F29609D}"/>
              </a:ext>
            </a:extLst>
          </p:cNvPr>
          <p:cNvSpPr/>
          <p:nvPr/>
        </p:nvSpPr>
        <p:spPr>
          <a:xfrm>
            <a:off x="750888" y="3905250"/>
            <a:ext cx="5227637" cy="717550"/>
          </a:xfrm>
          <a:prstGeom prst="roundRect">
            <a:avLst/>
          </a:prstGeom>
          <a:solidFill>
            <a:srgbClr val="7768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What do you do before you go to bed? Do you like having a bedtime story?</a:t>
            </a:r>
          </a:p>
        </p:txBody>
      </p:sp>
      <p:sp>
        <p:nvSpPr>
          <p:cNvPr id="28" name="Rectangle: Rounded Corners 27">
            <a:extLst>
              <a:ext uri="{FF2B5EF4-FFF2-40B4-BE49-F238E27FC236}">
                <a16:creationId xmlns:a16="http://schemas.microsoft.com/office/drawing/2014/main" id="{3CF27CF7-21AA-4803-8AFA-4F3EEA9D372A}"/>
              </a:ext>
            </a:extLst>
          </p:cNvPr>
          <p:cNvSpPr/>
          <p:nvPr/>
        </p:nvSpPr>
        <p:spPr>
          <a:xfrm>
            <a:off x="755650" y="2493963"/>
            <a:ext cx="7627938" cy="1271587"/>
          </a:xfrm>
          <a:prstGeom prst="roundRect">
            <a:avLst/>
          </a:prstGeom>
          <a:solidFill>
            <a:srgbClr val="9B9BC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altLang="en-US" dirty="0"/>
              <a:t>We need to get lots of rest and sleep at night time too. Getting a good night’s sleep helps our bodies to grow and makes us feel better. We will feel sleepy if we do not get enough sleep and this means we are not able to learn or play properly.</a:t>
            </a:r>
          </a:p>
        </p:txBody>
      </p:sp>
      <p:pic>
        <p:nvPicPr>
          <p:cNvPr id="15367" name="Picture 4">
            <a:extLst>
              <a:ext uri="{FF2B5EF4-FFF2-40B4-BE49-F238E27FC236}">
                <a16:creationId xmlns:a16="http://schemas.microsoft.com/office/drawing/2014/main" id="{BE2A08DA-893B-4851-9AC2-141522C976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4283075"/>
            <a:ext cx="2490787"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1">
            <a:extLst>
              <a:ext uri="{FF2B5EF4-FFF2-40B4-BE49-F238E27FC236}">
                <a16:creationId xmlns:a16="http://schemas.microsoft.com/office/drawing/2014/main" id="{AF48D4DA-EBDF-4737-9D78-5113440CF4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702175"/>
            <a:ext cx="1881188"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2">
            <a:extLst>
              <a:ext uri="{FF2B5EF4-FFF2-40B4-BE49-F238E27FC236}">
                <a16:creationId xmlns:a16="http://schemas.microsoft.com/office/drawing/2014/main" id="{C3C3808C-EFDC-47E3-A5FE-0243C557D9D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98763" y="4787900"/>
            <a:ext cx="1077912" cy="145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21">
            <a:extLst>
              <a:ext uri="{FF2B5EF4-FFF2-40B4-BE49-F238E27FC236}">
                <a16:creationId xmlns:a16="http://schemas.microsoft.com/office/drawing/2014/main" id="{9390A46E-C548-476F-9622-CCABCDA1E9B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90988" y="4775200"/>
            <a:ext cx="1887537"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Arrow: Left 24">
            <a:hlinkClick r:id="rId6" action="ppaction://hlinksldjump"/>
            <a:extLst>
              <a:ext uri="{FF2B5EF4-FFF2-40B4-BE49-F238E27FC236}">
                <a16:creationId xmlns:a16="http://schemas.microsoft.com/office/drawing/2014/main" id="{31378D07-35A4-461B-B057-830F6C52A8AD}"/>
              </a:ext>
            </a:extLst>
          </p:cNvPr>
          <p:cNvSpPr/>
          <p:nvPr/>
        </p:nvSpPr>
        <p:spPr>
          <a:xfrm>
            <a:off x="180975" y="6092825"/>
            <a:ext cx="1139825" cy="565150"/>
          </a:xfrm>
          <a:prstGeom prst="leftArrow">
            <a:avLst>
              <a:gd name="adj1" fmla="val 50000"/>
              <a:gd name="adj2" fmla="val 690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600" dirty="0"/>
              <a:t>back</a:t>
            </a:r>
            <a:endParaRPr lang="en-GB"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left)">
                                      <p:cBhvr>
                                        <p:cTn id="12" dur="500"/>
                                        <p:tgtEl>
                                          <p:spTgt spid="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animBg="1"/>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a:extLst>
              <a:ext uri="{FF2B5EF4-FFF2-40B4-BE49-F238E27FC236}">
                <a16:creationId xmlns:a16="http://schemas.microsoft.com/office/drawing/2014/main" id="{BAB7D90F-5205-4026-80F1-B9A0F25E93E8}"/>
              </a:ext>
            </a:extLst>
          </p:cNvPr>
          <p:cNvSpPr>
            <a:spLocks noChangeArrowheads="1"/>
          </p:cNvSpPr>
          <p:nvPr/>
        </p:nvSpPr>
        <p:spPr bwMode="auto">
          <a:xfrm>
            <a:off x="708025" y="776288"/>
            <a:ext cx="78486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nSpc>
                <a:spcPct val="90000"/>
              </a:lnSpc>
              <a:spcBef>
                <a:spcPts val="1000"/>
              </a:spcBef>
              <a:buFont typeface="Arial" panose="020B0604020202020204" pitchFamily="34" charset="0"/>
              <a:buChar char="•"/>
              <a:defRPr>
                <a:solidFill>
                  <a:srgbClr val="1C1C1C"/>
                </a:solidFill>
                <a:latin typeface="Twinkl"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Can you remember some of the things you need to do to look after yourself?</a:t>
            </a:r>
          </a:p>
        </p:txBody>
      </p:sp>
      <p:grpSp>
        <p:nvGrpSpPr>
          <p:cNvPr id="41" name="Group 40">
            <a:extLst>
              <a:ext uri="{FF2B5EF4-FFF2-40B4-BE49-F238E27FC236}">
                <a16:creationId xmlns:a16="http://schemas.microsoft.com/office/drawing/2014/main" id="{875D1635-F4B4-4C20-9A1A-1142F4C17911}"/>
              </a:ext>
            </a:extLst>
          </p:cNvPr>
          <p:cNvGrpSpPr>
            <a:grpSpLocks/>
          </p:cNvGrpSpPr>
          <p:nvPr/>
        </p:nvGrpSpPr>
        <p:grpSpPr bwMode="auto">
          <a:xfrm>
            <a:off x="6035675" y="3995738"/>
            <a:ext cx="2490788" cy="2055812"/>
            <a:chOff x="6035360" y="3995418"/>
            <a:chExt cx="2491254" cy="2056856"/>
          </a:xfrm>
        </p:grpSpPr>
        <p:sp>
          <p:nvSpPr>
            <p:cNvPr id="27" name="Oval 26">
              <a:extLst>
                <a:ext uri="{FF2B5EF4-FFF2-40B4-BE49-F238E27FC236}">
                  <a16:creationId xmlns:a16="http://schemas.microsoft.com/office/drawing/2014/main" id="{AEFAB2BA-9BC5-4F6D-BD26-16308D971AD2}"/>
                </a:ext>
              </a:extLst>
            </p:cNvPr>
            <p:cNvSpPr/>
            <p:nvPr/>
          </p:nvSpPr>
          <p:spPr>
            <a:xfrm>
              <a:off x="6332279" y="3995418"/>
              <a:ext cx="2056197" cy="2056856"/>
            </a:xfrm>
            <a:prstGeom prst="ellipse">
              <a:avLst/>
            </a:prstGeom>
            <a:solidFill>
              <a:srgbClr val="7768A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6405" name="Picture 27">
              <a:extLst>
                <a:ext uri="{FF2B5EF4-FFF2-40B4-BE49-F238E27FC236}">
                  <a16:creationId xmlns:a16="http://schemas.microsoft.com/office/drawing/2014/main" id="{9ECFD02F-9A92-4179-A083-9BCFD4D20D6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5360" y="4150066"/>
              <a:ext cx="2491254" cy="166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oup 39">
            <a:extLst>
              <a:ext uri="{FF2B5EF4-FFF2-40B4-BE49-F238E27FC236}">
                <a16:creationId xmlns:a16="http://schemas.microsoft.com/office/drawing/2014/main" id="{ADF5CBAA-BAEB-49F2-A2FF-3CBFD97DDA3C}"/>
              </a:ext>
            </a:extLst>
          </p:cNvPr>
          <p:cNvGrpSpPr>
            <a:grpSpLocks/>
          </p:cNvGrpSpPr>
          <p:nvPr/>
        </p:nvGrpSpPr>
        <p:grpSpPr bwMode="auto">
          <a:xfrm>
            <a:off x="6330950" y="1371600"/>
            <a:ext cx="2057400" cy="2101850"/>
            <a:chOff x="6331495" y="1372144"/>
            <a:chExt cx="2056856" cy="2101896"/>
          </a:xfrm>
        </p:grpSpPr>
        <p:sp>
          <p:nvSpPr>
            <p:cNvPr id="29" name="Oval 28">
              <a:extLst>
                <a:ext uri="{FF2B5EF4-FFF2-40B4-BE49-F238E27FC236}">
                  <a16:creationId xmlns:a16="http://schemas.microsoft.com/office/drawing/2014/main" id="{84F12F8E-02B7-4DC4-A663-5FDF02ACF30D}"/>
                </a:ext>
              </a:extLst>
            </p:cNvPr>
            <p:cNvSpPr/>
            <p:nvPr/>
          </p:nvSpPr>
          <p:spPr>
            <a:xfrm>
              <a:off x="6331495" y="1416595"/>
              <a:ext cx="2056856" cy="2057445"/>
            </a:xfrm>
            <a:prstGeom prst="ellipse">
              <a:avLst/>
            </a:prstGeom>
            <a:solidFill>
              <a:srgbClr val="86B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6402" name="Picture 29">
              <a:extLst>
                <a:ext uri="{FF2B5EF4-FFF2-40B4-BE49-F238E27FC236}">
                  <a16:creationId xmlns:a16="http://schemas.microsoft.com/office/drawing/2014/main" id="{7867466D-566A-4603-AF8A-218C60E6EB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31127" y="1417184"/>
              <a:ext cx="721056" cy="195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3" name="Picture 30">
              <a:extLst>
                <a:ext uri="{FF2B5EF4-FFF2-40B4-BE49-F238E27FC236}">
                  <a16:creationId xmlns:a16="http://schemas.microsoft.com/office/drawing/2014/main" id="{32C90DC0-7E5E-4395-852C-F58F8C7DFD9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77175" y="1372144"/>
              <a:ext cx="713772" cy="1996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21">
            <a:extLst>
              <a:ext uri="{FF2B5EF4-FFF2-40B4-BE49-F238E27FC236}">
                <a16:creationId xmlns:a16="http://schemas.microsoft.com/office/drawing/2014/main" id="{40ED9134-3D7F-4566-8679-C44F5373F635}"/>
              </a:ext>
            </a:extLst>
          </p:cNvPr>
          <p:cNvGrpSpPr>
            <a:grpSpLocks/>
          </p:cNvGrpSpPr>
          <p:nvPr/>
        </p:nvGrpSpPr>
        <p:grpSpPr bwMode="auto">
          <a:xfrm>
            <a:off x="3590925" y="1209675"/>
            <a:ext cx="2057400" cy="2362200"/>
            <a:chOff x="3591145" y="1210213"/>
            <a:chExt cx="2056856" cy="2360921"/>
          </a:xfrm>
        </p:grpSpPr>
        <p:sp>
          <p:nvSpPr>
            <p:cNvPr id="32" name="Oval 31">
              <a:extLst>
                <a:ext uri="{FF2B5EF4-FFF2-40B4-BE49-F238E27FC236}">
                  <a16:creationId xmlns:a16="http://schemas.microsoft.com/office/drawing/2014/main" id="{6194F95A-049A-4F35-A7ED-DD6AC096D535}"/>
                </a:ext>
              </a:extLst>
            </p:cNvPr>
            <p:cNvSpPr/>
            <p:nvPr/>
          </p:nvSpPr>
          <p:spPr>
            <a:xfrm>
              <a:off x="3591145" y="1410130"/>
              <a:ext cx="2056856" cy="2056286"/>
            </a:xfrm>
            <a:prstGeom prst="ellipse">
              <a:avLst/>
            </a:prstGeom>
            <a:solidFill>
              <a:srgbClr val="2DB6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6400" name="Picture 32">
              <a:extLst>
                <a:ext uri="{FF2B5EF4-FFF2-40B4-BE49-F238E27FC236}">
                  <a16:creationId xmlns:a16="http://schemas.microsoft.com/office/drawing/2014/main" id="{D8D86826-C1A2-4AEC-AC74-F13A72F6F88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56332" y="1210213"/>
              <a:ext cx="1270608" cy="2360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 name="Group 42">
            <a:extLst>
              <a:ext uri="{FF2B5EF4-FFF2-40B4-BE49-F238E27FC236}">
                <a16:creationId xmlns:a16="http://schemas.microsoft.com/office/drawing/2014/main" id="{377DE4F4-E2B6-482A-8CCA-D1FAA7334AAE}"/>
              </a:ext>
            </a:extLst>
          </p:cNvPr>
          <p:cNvGrpSpPr>
            <a:grpSpLocks/>
          </p:cNvGrpSpPr>
          <p:nvPr/>
        </p:nvGrpSpPr>
        <p:grpSpPr bwMode="auto">
          <a:xfrm>
            <a:off x="763588" y="3759200"/>
            <a:ext cx="2057400" cy="2298700"/>
            <a:chOff x="764287" y="3759665"/>
            <a:chExt cx="2056856" cy="2298235"/>
          </a:xfrm>
        </p:grpSpPr>
        <p:sp>
          <p:nvSpPr>
            <p:cNvPr id="34" name="Oval 33">
              <a:extLst>
                <a:ext uri="{FF2B5EF4-FFF2-40B4-BE49-F238E27FC236}">
                  <a16:creationId xmlns:a16="http://schemas.microsoft.com/office/drawing/2014/main" id="{D75717B0-9367-4254-B603-EF24A9EFFA11}"/>
                </a:ext>
              </a:extLst>
            </p:cNvPr>
            <p:cNvSpPr/>
            <p:nvPr/>
          </p:nvSpPr>
          <p:spPr>
            <a:xfrm>
              <a:off x="764287" y="4000916"/>
              <a:ext cx="2056856" cy="2056984"/>
            </a:xfrm>
            <a:prstGeom prst="ellipse">
              <a:avLst/>
            </a:prstGeom>
            <a:solidFill>
              <a:srgbClr val="F281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6398" name="Picture 34">
              <a:extLst>
                <a:ext uri="{FF2B5EF4-FFF2-40B4-BE49-F238E27FC236}">
                  <a16:creationId xmlns:a16="http://schemas.microsoft.com/office/drawing/2014/main" id="{1B1DDBF5-FA5E-4D68-83D7-843916C08F7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flipH="1">
              <a:off x="959923" y="3759665"/>
              <a:ext cx="1665584" cy="2298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12">
            <a:extLst>
              <a:ext uri="{FF2B5EF4-FFF2-40B4-BE49-F238E27FC236}">
                <a16:creationId xmlns:a16="http://schemas.microsoft.com/office/drawing/2014/main" id="{B0ED7F58-A31A-4AB6-B572-4D3F852C6EFA}"/>
              </a:ext>
            </a:extLst>
          </p:cNvPr>
          <p:cNvGrpSpPr>
            <a:grpSpLocks/>
          </p:cNvGrpSpPr>
          <p:nvPr/>
        </p:nvGrpSpPr>
        <p:grpSpPr bwMode="auto">
          <a:xfrm>
            <a:off x="708025" y="1371600"/>
            <a:ext cx="2200275" cy="2057400"/>
            <a:chOff x="707622" y="1372144"/>
            <a:chExt cx="2200030" cy="2056856"/>
          </a:xfrm>
        </p:grpSpPr>
        <p:sp>
          <p:nvSpPr>
            <p:cNvPr id="36" name="Oval 35">
              <a:extLst>
                <a:ext uri="{FF2B5EF4-FFF2-40B4-BE49-F238E27FC236}">
                  <a16:creationId xmlns:a16="http://schemas.microsoft.com/office/drawing/2014/main" id="{00FA0062-D001-45DB-91E1-9682D0AE72E4}"/>
                </a:ext>
              </a:extLst>
            </p:cNvPr>
            <p:cNvSpPr/>
            <p:nvPr/>
          </p:nvSpPr>
          <p:spPr>
            <a:xfrm>
              <a:off x="742543" y="1372144"/>
              <a:ext cx="2057171" cy="2056856"/>
            </a:xfrm>
            <a:prstGeom prst="ellipse">
              <a:avLst/>
            </a:prstGeom>
            <a:solidFill>
              <a:srgbClr val="D81C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6396" name="Picture 36">
              <a:extLst>
                <a:ext uri="{FF2B5EF4-FFF2-40B4-BE49-F238E27FC236}">
                  <a16:creationId xmlns:a16="http://schemas.microsoft.com/office/drawing/2014/main" id="{A7D39AC2-6ECB-4CD4-AFFA-BDF6B447C31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7622" y="1610565"/>
              <a:ext cx="2200030" cy="1397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a:extLst>
              <a:ext uri="{FF2B5EF4-FFF2-40B4-BE49-F238E27FC236}">
                <a16:creationId xmlns:a16="http://schemas.microsoft.com/office/drawing/2014/main" id="{7426C2C7-3B18-4CD8-A6FB-73D8FDB3B623}"/>
              </a:ext>
            </a:extLst>
          </p:cNvPr>
          <p:cNvGrpSpPr>
            <a:grpSpLocks/>
          </p:cNvGrpSpPr>
          <p:nvPr/>
        </p:nvGrpSpPr>
        <p:grpSpPr bwMode="auto">
          <a:xfrm>
            <a:off x="3355975" y="3959225"/>
            <a:ext cx="2195513" cy="2057400"/>
            <a:chOff x="3356533" y="3958987"/>
            <a:chExt cx="2195119" cy="2056856"/>
          </a:xfrm>
        </p:grpSpPr>
        <p:sp>
          <p:nvSpPr>
            <p:cNvPr id="38" name="Oval 37">
              <a:extLst>
                <a:ext uri="{FF2B5EF4-FFF2-40B4-BE49-F238E27FC236}">
                  <a16:creationId xmlns:a16="http://schemas.microsoft.com/office/drawing/2014/main" id="{768D2E61-B790-41E3-BC96-550DE495268B}"/>
                </a:ext>
              </a:extLst>
            </p:cNvPr>
            <p:cNvSpPr/>
            <p:nvPr/>
          </p:nvSpPr>
          <p:spPr>
            <a:xfrm>
              <a:off x="3494621" y="3958987"/>
              <a:ext cx="2057031" cy="2056856"/>
            </a:xfrm>
            <a:prstGeom prst="ellipse">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6394" name="Picture 38">
              <a:extLst>
                <a:ext uri="{FF2B5EF4-FFF2-40B4-BE49-F238E27FC236}">
                  <a16:creationId xmlns:a16="http://schemas.microsoft.com/office/drawing/2014/main" id="{C6EFC1DC-E7E7-4E4F-8676-A1510B83761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356533" y="3966694"/>
              <a:ext cx="2163838" cy="1948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5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nodeType="withEffect">
                                  <p:stCondLst>
                                    <p:cond delay="100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nodeType="withEffect">
                                  <p:stCondLst>
                                    <p:cond delay="150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par>
                                <p:cTn id="17" presetID="10" presetClass="entr" presetSubtype="0" fill="hold" nodeType="withEffect">
                                  <p:stCondLst>
                                    <p:cond delay="200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nodeType="withEffect">
                                  <p:stCondLst>
                                    <p:cond delay="250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 [Read-Only]" id="{B29F6C71-AAE0-4B64-A45A-1046B855C9CC}" vid="{8E495050-AD79-41D8-9298-D2CAD14368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Guidance</Template>
  <TotalTime>212</TotalTime>
  <Words>773</Words>
  <Application>Microsoft Office PowerPoint</Application>
  <PresentationFormat>On-screen Show (4:3)</PresentationFormat>
  <Paragraphs>42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Looking after Yourself</vt:lpstr>
      <vt:lpstr>Talking about How We Are Feeling</vt:lpstr>
      <vt:lpstr>Eat a Balanced Diet</vt:lpstr>
      <vt:lpstr>Do Some Exercise</vt:lpstr>
      <vt:lpstr>Look after Our Personal Hygiene</vt:lpstr>
      <vt:lpstr>Think about What We Need to Wear</vt:lpstr>
      <vt:lpstr>Have Plenty of Rest and Sleep</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Shantal Paley</dc:creator>
  <cp:lastModifiedBy>nicole simons</cp:lastModifiedBy>
  <cp:revision>96</cp:revision>
  <dcterms:created xsi:type="dcterms:W3CDTF">2018-08-15T12:43:57Z</dcterms:created>
  <dcterms:modified xsi:type="dcterms:W3CDTF">2020-06-22T13:38:24Z</dcterms:modified>
</cp:coreProperties>
</file>