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4"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
      <p:font typeface="Twinkl SemiBold" charset="0"/>
      <p:bold r:id="rId27"/>
    </p:embeddedFont>
  </p:embeddedFontLst>
  <p:defaultTextStyle>
    <a:defPPr>
      <a:defRPr lang="en-US"/>
    </a:defPPr>
    <a:lvl1pPr algn="l" rtl="0" eaLnBrk="0" fontAlgn="base" hangingPunct="0">
      <a:spcBef>
        <a:spcPct val="0"/>
      </a:spcBef>
      <a:spcAft>
        <a:spcPct val="0"/>
      </a:spcAft>
      <a:defRPr kern="1200">
        <a:solidFill>
          <a:schemeClr val="tx1"/>
        </a:solidFill>
        <a:latin typeface="Twinkl" charset="0"/>
        <a:ea typeface="+mn-ea"/>
        <a:cs typeface="+mn-cs"/>
      </a:defRPr>
    </a:lvl1pPr>
    <a:lvl2pPr marL="457200" algn="l" rtl="0" eaLnBrk="0" fontAlgn="base" hangingPunct="0">
      <a:spcBef>
        <a:spcPct val="0"/>
      </a:spcBef>
      <a:spcAft>
        <a:spcPct val="0"/>
      </a:spcAft>
      <a:defRPr kern="1200">
        <a:solidFill>
          <a:schemeClr val="tx1"/>
        </a:solidFill>
        <a:latin typeface="Twinkl" charset="0"/>
        <a:ea typeface="+mn-ea"/>
        <a:cs typeface="+mn-cs"/>
      </a:defRPr>
    </a:lvl2pPr>
    <a:lvl3pPr marL="914400" algn="l" rtl="0" eaLnBrk="0" fontAlgn="base" hangingPunct="0">
      <a:spcBef>
        <a:spcPct val="0"/>
      </a:spcBef>
      <a:spcAft>
        <a:spcPct val="0"/>
      </a:spcAft>
      <a:defRPr kern="1200">
        <a:solidFill>
          <a:schemeClr val="tx1"/>
        </a:solidFill>
        <a:latin typeface="Twinkl" charset="0"/>
        <a:ea typeface="+mn-ea"/>
        <a:cs typeface="+mn-cs"/>
      </a:defRPr>
    </a:lvl3pPr>
    <a:lvl4pPr marL="1371600" algn="l" rtl="0" eaLnBrk="0" fontAlgn="base" hangingPunct="0">
      <a:spcBef>
        <a:spcPct val="0"/>
      </a:spcBef>
      <a:spcAft>
        <a:spcPct val="0"/>
      </a:spcAft>
      <a:defRPr kern="1200">
        <a:solidFill>
          <a:schemeClr val="tx1"/>
        </a:solidFill>
        <a:latin typeface="Twinkl" charset="0"/>
        <a:ea typeface="+mn-ea"/>
        <a:cs typeface="+mn-cs"/>
      </a:defRPr>
    </a:lvl4pPr>
    <a:lvl5pPr marL="1828800" algn="l" rtl="0" eaLnBrk="0" fontAlgn="base" hangingPunct="0">
      <a:spcBef>
        <a:spcPct val="0"/>
      </a:spcBef>
      <a:spcAft>
        <a:spcPct val="0"/>
      </a:spcAft>
      <a:defRPr kern="1200">
        <a:solidFill>
          <a:schemeClr val="tx1"/>
        </a:solidFill>
        <a:latin typeface="Twinkl" charset="0"/>
        <a:ea typeface="+mn-ea"/>
        <a:cs typeface="+mn-cs"/>
      </a:defRPr>
    </a:lvl5pPr>
    <a:lvl6pPr marL="2286000" algn="l" defTabSz="914400" rtl="0" eaLnBrk="1" latinLnBrk="0" hangingPunct="1">
      <a:defRPr kern="1200">
        <a:solidFill>
          <a:schemeClr val="tx1"/>
        </a:solidFill>
        <a:latin typeface="Twinkl" charset="0"/>
        <a:ea typeface="+mn-ea"/>
        <a:cs typeface="+mn-cs"/>
      </a:defRPr>
    </a:lvl6pPr>
    <a:lvl7pPr marL="2743200" algn="l" defTabSz="914400" rtl="0" eaLnBrk="1" latinLnBrk="0" hangingPunct="1">
      <a:defRPr kern="1200">
        <a:solidFill>
          <a:schemeClr val="tx1"/>
        </a:solidFill>
        <a:latin typeface="Twinkl" charset="0"/>
        <a:ea typeface="+mn-ea"/>
        <a:cs typeface="+mn-cs"/>
      </a:defRPr>
    </a:lvl7pPr>
    <a:lvl8pPr marL="3200400" algn="l" defTabSz="914400" rtl="0" eaLnBrk="1" latinLnBrk="0" hangingPunct="1">
      <a:defRPr kern="1200">
        <a:solidFill>
          <a:schemeClr val="tx1"/>
        </a:solidFill>
        <a:latin typeface="Twinkl" charset="0"/>
        <a:ea typeface="+mn-ea"/>
        <a:cs typeface="+mn-cs"/>
      </a:defRPr>
    </a:lvl8pPr>
    <a:lvl9pPr marL="3657600" algn="l" defTabSz="914400" rtl="0" eaLnBrk="1" latinLnBrk="0" hangingPunct="1">
      <a:defRPr kern="1200">
        <a:solidFill>
          <a:schemeClr val="tx1"/>
        </a:solidFill>
        <a:latin typeface="Twink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3EE"/>
    <a:srgbClr val="ACDDFC"/>
    <a:srgbClr val="18A0DB"/>
    <a:srgbClr val="DE1E5A"/>
    <a:srgbClr val="BC0105"/>
    <a:srgbClr val="4DB1E3"/>
    <a:srgbClr val="80C1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4474B-53B1-EFAD-21E0-C9ECD07CA650}" v="93" dt="2020-06-22T14:05:35.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86" d="100"/>
          <a:sy n="86" d="100"/>
        </p:scale>
        <p:origin x="1248" y="5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Simons (Afon-y-Felin Primary School)" userId="S::simonsn16@hwbcymru.net::69d7338a-47d2-458b-b777-addf0e5698a8" providerId="AD" clId="Web-{10B4474B-53B1-EFAD-21E0-C9ECD07CA650}"/>
    <pc:docChg chg="addSld modSld">
      <pc:chgData name="N Simons (Afon-y-Felin Primary School)" userId="S::simonsn16@hwbcymru.net::69d7338a-47d2-458b-b777-addf0e5698a8" providerId="AD" clId="Web-{10B4474B-53B1-EFAD-21E0-C9ECD07CA650}" dt="2020-06-22T14:05:35.118" v="91" actId="20577"/>
      <pc:docMkLst>
        <pc:docMk/>
      </pc:docMkLst>
      <pc:sldChg chg="modSp add replId">
        <pc:chgData name="N Simons (Afon-y-Felin Primary School)" userId="S::simonsn16@hwbcymru.net::69d7338a-47d2-458b-b777-addf0e5698a8" providerId="AD" clId="Web-{10B4474B-53B1-EFAD-21E0-C9ECD07CA650}" dt="2020-06-22T14:05:34.446" v="90" actId="20577"/>
        <pc:sldMkLst>
          <pc:docMk/>
          <pc:sldMk cId="667987210" sldId="282"/>
        </pc:sldMkLst>
        <pc:spChg chg="mod">
          <ac:chgData name="N Simons (Afon-y-Felin Primary School)" userId="S::simonsn16@hwbcymru.net::69d7338a-47d2-458b-b777-addf0e5698a8" providerId="AD" clId="Web-{10B4474B-53B1-EFAD-21E0-C9ECD07CA650}" dt="2020-06-22T14:04:46.321" v="4" actId="20577"/>
          <ac:spMkLst>
            <pc:docMk/>
            <pc:sldMk cId="667987210" sldId="282"/>
            <ac:spMk id="22530" creationId="{9FCF32B8-929C-48FB-8459-0CA5347CE375}"/>
          </ac:spMkLst>
        </pc:spChg>
        <pc:spChg chg="mod">
          <ac:chgData name="N Simons (Afon-y-Felin Primary School)" userId="S::simonsn16@hwbcymru.net::69d7338a-47d2-458b-b777-addf0e5698a8" providerId="AD" clId="Web-{10B4474B-53B1-EFAD-21E0-C9ECD07CA650}" dt="2020-06-22T14:05:34.446" v="90" actId="20577"/>
          <ac:spMkLst>
            <pc:docMk/>
            <pc:sldMk cId="667987210" sldId="282"/>
            <ac:spMk id="22532" creationId="{A2461225-845A-42E1-9415-F2D12D4F40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5DFCE4-9011-4777-87CE-6FF8458E5D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F18E5EA-3901-40CA-9DFE-092644FC2B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1BC7A12-1B06-47E7-A952-367FD1FBF06C}" type="datetimeFigureOut">
              <a:rPr lang="en-GB"/>
              <a:pPr>
                <a:defRPr/>
              </a:pPr>
              <a:t>22/06/2020</a:t>
            </a:fld>
            <a:endParaRPr lang="en-GB"/>
          </a:p>
        </p:txBody>
      </p:sp>
      <p:sp>
        <p:nvSpPr>
          <p:cNvPr id="4" name="Footer Placeholder 3">
            <a:extLst>
              <a:ext uri="{FF2B5EF4-FFF2-40B4-BE49-F238E27FC236}">
                <a16:creationId xmlns:a16="http://schemas.microsoft.com/office/drawing/2014/main" id="{B1808B46-02C1-455C-B80F-E9CF8F409E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0F8BE332-02B1-46C8-AF2D-86BE5E25CF0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3246D16-6669-428D-AEC5-6C106AE6A8C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A8696C-DFFE-463C-8DE6-6D57C4799D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647B320-92AF-45FE-A82C-005CF5302F2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0270BE-01AB-4DD4-827D-C3F21B8E24B1}" type="datetimeFigureOut">
              <a:rPr lang="en-GB"/>
              <a:pPr>
                <a:defRPr/>
              </a:pPr>
              <a:t>22/06/2020</a:t>
            </a:fld>
            <a:endParaRPr lang="en-GB"/>
          </a:p>
        </p:txBody>
      </p:sp>
      <p:sp>
        <p:nvSpPr>
          <p:cNvPr id="4" name="Slide Image Placeholder 3">
            <a:extLst>
              <a:ext uri="{FF2B5EF4-FFF2-40B4-BE49-F238E27FC236}">
                <a16:creationId xmlns:a16="http://schemas.microsoft.com/office/drawing/2014/main" id="{C2B3CDF2-2C50-4E10-8C74-EEFBB125AF1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9CC6089-1DD8-43B9-A493-B10A63C9586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192F198-9A33-4F87-BAC7-DF47367E57E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FCEB5D5-4888-4C79-9969-056E1BF670E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FA0239B-6DCB-4150-96B1-898EB82A4CF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79F3AB0-4169-4D58-B727-485DA8CDD1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3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E064867-26EA-4F6D-9ABD-680E7E64864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072FE550-5F1F-44C5-B085-C98C427B6F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97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7FB20B5F-88DA-4D26-91C7-561F97349BE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057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0E9568C-4567-459E-963E-7A8E622F3C09}"/>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92D8195A-85E5-4EC3-93DA-AEE99FCDA6C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FE901E5-9976-4BA9-BE1F-1223A7A38233}"/>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DE4709E7-CADE-4A79-B667-2DBC0BEECE8C}"/>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3A6E9DB7-2D6C-4FC1-9B6C-6BD0C55FA635}"/>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0484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8F3BC38-3530-4B91-9FB4-69162D51AC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386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ADB999-F8AB-405F-A47C-2472780153E1}"/>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4CE1420-B378-4514-844E-E9D61A880499}"/>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12A9848-5CB8-4AC4-93D4-C4FFF5CC6DC9}"/>
              </a:ext>
            </a:extLst>
          </p:cNvPr>
          <p:cNvSpPr>
            <a:spLocks noGrp="1"/>
          </p:cNvSpPr>
          <p:nvPr>
            <p:ph type="title"/>
          </p:nvPr>
        </p:nvSpPr>
        <p:spPr>
          <a:xfrm>
            <a:off x="457200" y="479425"/>
            <a:ext cx="8220075" cy="993775"/>
          </a:xfrm>
        </p:spPr>
        <p:txBody>
          <a:bodyPr/>
          <a:lstStyle/>
          <a:p>
            <a:pPr eaLnBrk="1" hangingPunct="1"/>
            <a:r>
              <a:rPr lang="en-GB" altLang="en-US"/>
              <a:t>Don’t Forget Your Underwear!</a:t>
            </a:r>
          </a:p>
        </p:txBody>
      </p:sp>
      <p:pic>
        <p:nvPicPr>
          <p:cNvPr id="17411" name="Picture 2">
            <a:extLst>
              <a:ext uri="{FF2B5EF4-FFF2-40B4-BE49-F238E27FC236}">
                <a16:creationId xmlns:a16="http://schemas.microsoft.com/office/drawing/2014/main" id="{C6D61662-218A-4595-AF29-3CA64C72CF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538" y="1281113"/>
            <a:ext cx="7645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0B4AC22D-323D-45F7-842E-C763A9932BBD}"/>
              </a:ext>
            </a:extLst>
          </p:cNvPr>
          <p:cNvSpPr/>
          <p:nvPr/>
        </p:nvSpPr>
        <p:spPr>
          <a:xfrm>
            <a:off x="1247775" y="3195638"/>
            <a:ext cx="6643688" cy="709612"/>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Underwear is different. Underwear covers our personal parts, which can get the most sweaty.</a:t>
            </a:r>
          </a:p>
          <a:p>
            <a:pPr eaLnBrk="1" fontAlgn="auto" hangingPunct="1">
              <a:spcBef>
                <a:spcPts val="0"/>
              </a:spcBef>
              <a:spcAft>
                <a:spcPts val="0"/>
              </a:spcAft>
              <a:defRPr/>
            </a:pPr>
            <a:endParaRPr lang="en-GB" dirty="0">
              <a:solidFill>
                <a:schemeClr val="tx1"/>
              </a:solidFill>
            </a:endParaRPr>
          </a:p>
        </p:txBody>
      </p:sp>
      <p:sp>
        <p:nvSpPr>
          <p:cNvPr id="5" name="Rounded Rectangle 4">
            <a:extLst>
              <a:ext uri="{FF2B5EF4-FFF2-40B4-BE49-F238E27FC236}">
                <a16:creationId xmlns:a16="http://schemas.microsoft.com/office/drawing/2014/main" id="{EF87FCFA-5F3F-4C4E-9118-2694CD01634B}"/>
              </a:ext>
            </a:extLst>
          </p:cNvPr>
          <p:cNvSpPr/>
          <p:nvPr/>
        </p:nvSpPr>
        <p:spPr>
          <a:xfrm>
            <a:off x="1247775" y="4111625"/>
            <a:ext cx="6643688" cy="70961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This includes socks!! Our feet are covered in sweat glands and can get sweaty and smelly as we’re on our feet a lot!</a:t>
            </a:r>
          </a:p>
          <a:p>
            <a:pPr eaLnBrk="1" fontAlgn="auto" hangingPunct="1">
              <a:spcBef>
                <a:spcPts val="0"/>
              </a:spcBef>
              <a:spcAft>
                <a:spcPts val="0"/>
              </a:spcAft>
              <a:defRPr/>
            </a:pPr>
            <a:endParaRPr lang="en-GB" dirty="0">
              <a:solidFill>
                <a:schemeClr val="tx1"/>
              </a:solidFill>
            </a:endParaRPr>
          </a:p>
        </p:txBody>
      </p:sp>
      <p:sp>
        <p:nvSpPr>
          <p:cNvPr id="6" name="Rounded Rectangle 5">
            <a:extLst>
              <a:ext uri="{FF2B5EF4-FFF2-40B4-BE49-F238E27FC236}">
                <a16:creationId xmlns:a16="http://schemas.microsoft.com/office/drawing/2014/main" id="{FC83A79F-B29C-438D-BEA6-8077C00B777B}"/>
              </a:ext>
            </a:extLst>
          </p:cNvPr>
          <p:cNvSpPr/>
          <p:nvPr/>
        </p:nvSpPr>
        <p:spPr>
          <a:xfrm>
            <a:off x="1247775" y="5029200"/>
            <a:ext cx="6643688" cy="103346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Remember to change your socks and underwear every day! And put the dirty ones in the dirty washing basket! Don’t leave them on your bedroom floor! YUCK!</a:t>
            </a:r>
          </a:p>
          <a:p>
            <a:pPr eaLnBrk="1" fontAlgn="auto" hangingPunct="1">
              <a:spcBef>
                <a:spcPts val="0"/>
              </a:spcBef>
              <a:spcAft>
                <a:spcPts val="0"/>
              </a:spcAft>
              <a:defRPr/>
            </a:pPr>
            <a:endParaRPr lang="en-GB"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36EA320-E5C6-4F2A-A186-55EDFABEEA6F}"/>
              </a:ext>
            </a:extLst>
          </p:cNvPr>
          <p:cNvSpPr>
            <a:spLocks noGrp="1"/>
          </p:cNvSpPr>
          <p:nvPr>
            <p:ph type="title"/>
          </p:nvPr>
        </p:nvSpPr>
        <p:spPr>
          <a:xfrm>
            <a:off x="457200" y="479425"/>
            <a:ext cx="8220075" cy="993775"/>
          </a:xfrm>
        </p:spPr>
        <p:txBody>
          <a:bodyPr/>
          <a:lstStyle/>
          <a:p>
            <a:pPr eaLnBrk="1" hangingPunct="1"/>
            <a:r>
              <a:rPr lang="en-GB" altLang="en-US"/>
              <a:t>Showering or Bathing Regularly</a:t>
            </a:r>
          </a:p>
        </p:txBody>
      </p:sp>
      <p:sp>
        <p:nvSpPr>
          <p:cNvPr id="3" name="Rounded Rectangle 2">
            <a:extLst>
              <a:ext uri="{FF2B5EF4-FFF2-40B4-BE49-F238E27FC236}">
                <a16:creationId xmlns:a16="http://schemas.microsoft.com/office/drawing/2014/main" id="{45E5BD1C-9E03-4525-8397-6636094B747B}"/>
              </a:ext>
            </a:extLst>
          </p:cNvPr>
          <p:cNvSpPr/>
          <p:nvPr/>
        </p:nvSpPr>
        <p:spPr>
          <a:xfrm>
            <a:off x="750888" y="1473200"/>
            <a:ext cx="7653337" cy="1838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Years ago, it was difficult to keep your whole body clean. Water had to be heated by the fire, a bath tub was filled and the whole family used the same bath water. Remember, families were bigger back then, sometimes with 6 or more children! Can you imagine being last to use the bath water?</a:t>
            </a:r>
          </a:p>
          <a:p>
            <a:pPr eaLnBrk="1" fontAlgn="auto" hangingPunct="1">
              <a:spcBef>
                <a:spcPts val="0"/>
              </a:spcBef>
              <a:spcAft>
                <a:spcPts val="0"/>
              </a:spcAft>
              <a:defRPr/>
            </a:pPr>
            <a:endParaRPr lang="en-GB" dirty="0">
              <a:solidFill>
                <a:schemeClr val="tx1"/>
              </a:solidFill>
            </a:endParaRPr>
          </a:p>
        </p:txBody>
      </p:sp>
      <p:sp>
        <p:nvSpPr>
          <p:cNvPr id="18436" name="Rectangle 3">
            <a:extLst>
              <a:ext uri="{FF2B5EF4-FFF2-40B4-BE49-F238E27FC236}">
                <a16:creationId xmlns:a16="http://schemas.microsoft.com/office/drawing/2014/main" id="{44ED7E4A-DEF0-4443-BA5B-90D663D6A2F6}"/>
              </a:ext>
            </a:extLst>
          </p:cNvPr>
          <p:cNvSpPr>
            <a:spLocks noChangeArrowheads="1"/>
          </p:cNvSpPr>
          <p:nvPr/>
        </p:nvSpPr>
        <p:spPr bwMode="auto">
          <a:xfrm>
            <a:off x="750888" y="3573463"/>
            <a:ext cx="7653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Luckily, it’s very different nowadays! We have hot water straight out the shower or taps for the bath so there is no excuse not to shower regularly!</a:t>
            </a:r>
          </a:p>
          <a:p>
            <a:pPr eaLnBrk="1" hangingPunct="1">
              <a:lnSpc>
                <a:spcPct val="100000"/>
              </a:lnSpc>
              <a:spcBef>
                <a:spcPct val="0"/>
              </a:spcBef>
              <a:buFontTx/>
              <a:buNone/>
            </a:pPr>
            <a:r>
              <a:rPr lang="en-GB" altLang="en-US">
                <a:solidFill>
                  <a:schemeClr val="tx1"/>
                </a:solidFill>
              </a:rPr>
              <a:t> </a:t>
            </a:r>
          </a:p>
          <a:p>
            <a:pPr eaLnBrk="1" hangingPunct="1">
              <a:lnSpc>
                <a:spcPct val="100000"/>
              </a:lnSpc>
              <a:spcBef>
                <a:spcPct val="0"/>
              </a:spcBef>
              <a:buFontTx/>
              <a:buNone/>
            </a:pPr>
            <a:r>
              <a:rPr lang="en-GB" altLang="en-US">
                <a:solidFill>
                  <a:schemeClr val="tx1"/>
                </a:solidFill>
              </a:rPr>
              <a:t>It is especially important to shower after we exercise.</a:t>
            </a:r>
          </a:p>
        </p:txBody>
      </p:sp>
      <p:pic>
        <p:nvPicPr>
          <p:cNvPr id="18437" name="Picture 4">
            <a:extLst>
              <a:ext uri="{FF2B5EF4-FFF2-40B4-BE49-F238E27FC236}">
                <a16:creationId xmlns:a16="http://schemas.microsoft.com/office/drawing/2014/main" id="{606C91B9-0F46-4DA2-BF7A-9407F80E1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9163" y="4305300"/>
            <a:ext cx="26860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58E4F44-54E3-4AF1-A706-BCAEA50EA150}"/>
              </a:ext>
            </a:extLst>
          </p:cNvPr>
          <p:cNvSpPr>
            <a:spLocks noGrp="1"/>
          </p:cNvSpPr>
          <p:nvPr>
            <p:ph type="title"/>
          </p:nvPr>
        </p:nvSpPr>
        <p:spPr>
          <a:xfrm>
            <a:off x="457200" y="479425"/>
            <a:ext cx="8220075" cy="993775"/>
          </a:xfrm>
        </p:spPr>
        <p:txBody>
          <a:bodyPr/>
          <a:lstStyle/>
          <a:p>
            <a:pPr eaLnBrk="1" hangingPunct="1"/>
            <a:r>
              <a:rPr lang="en-GB" altLang="en-US"/>
              <a:t>Scrub-a-dub-dub</a:t>
            </a:r>
          </a:p>
        </p:txBody>
      </p:sp>
      <p:pic>
        <p:nvPicPr>
          <p:cNvPr id="19459" name="Picture 2">
            <a:extLst>
              <a:ext uri="{FF2B5EF4-FFF2-40B4-BE49-F238E27FC236}">
                <a16:creationId xmlns:a16="http://schemas.microsoft.com/office/drawing/2014/main" id="{BD286441-A130-4D08-936E-23C9CEC59E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3688" y="4059238"/>
            <a:ext cx="34671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D8D7C165-B747-4254-A845-F051D097F439}"/>
              </a:ext>
            </a:extLst>
          </p:cNvPr>
          <p:cNvSpPr>
            <a:spLocks noChangeArrowheads="1"/>
          </p:cNvSpPr>
          <p:nvPr/>
        </p:nvSpPr>
        <p:spPr bwMode="auto">
          <a:xfrm>
            <a:off x="820738" y="2090738"/>
            <a:ext cx="75834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Think about the body parts which may need cleaned most frequently. Under our arms, between our legs and those feet with all the sweat glands!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To keep your hair clean, use shampoo. If we don’t wash our hair regularly, it can look greasy as oils start to build up on our scalp.</a:t>
            </a:r>
          </a:p>
        </p:txBody>
      </p:sp>
      <p:sp>
        <p:nvSpPr>
          <p:cNvPr id="5" name="Rounded Rectangle 4">
            <a:extLst>
              <a:ext uri="{FF2B5EF4-FFF2-40B4-BE49-F238E27FC236}">
                <a16:creationId xmlns:a16="http://schemas.microsoft.com/office/drawing/2014/main" id="{A393453E-E533-4E1D-BD6C-B777B965594C}"/>
              </a:ext>
            </a:extLst>
          </p:cNvPr>
          <p:cNvSpPr/>
          <p:nvPr/>
        </p:nvSpPr>
        <p:spPr>
          <a:xfrm>
            <a:off x="741363" y="1468438"/>
            <a:ext cx="7651750" cy="442912"/>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When bathing or showering, remember to clean yourself properly</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176513-42E1-4682-A096-9DE46C46BA6B}"/>
              </a:ext>
            </a:extLst>
          </p:cNvPr>
          <p:cNvSpPr>
            <a:spLocks noGrp="1"/>
          </p:cNvSpPr>
          <p:nvPr>
            <p:ph type="title"/>
          </p:nvPr>
        </p:nvSpPr>
        <p:spPr>
          <a:xfrm>
            <a:off x="457200" y="479425"/>
            <a:ext cx="8220075" cy="993775"/>
          </a:xfrm>
        </p:spPr>
        <p:txBody>
          <a:bodyPr/>
          <a:lstStyle/>
          <a:p>
            <a:pPr eaLnBrk="1" hangingPunct="1"/>
            <a:r>
              <a:rPr lang="en-GB" altLang="en-US"/>
              <a:t>Keeping Our Noses Clean</a:t>
            </a:r>
          </a:p>
        </p:txBody>
      </p:sp>
      <p:pic>
        <p:nvPicPr>
          <p:cNvPr id="20483" name="Picture 3">
            <a:extLst>
              <a:ext uri="{FF2B5EF4-FFF2-40B4-BE49-F238E27FC236}">
                <a16:creationId xmlns:a16="http://schemas.microsoft.com/office/drawing/2014/main" id="{AB324E25-1D0E-4D15-8D76-D60D88B74D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2743200"/>
            <a:ext cx="318611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C52102B6-36C1-4E9A-97DC-0DF14A5CCF6C}"/>
              </a:ext>
            </a:extLst>
          </p:cNvPr>
          <p:cNvSpPr/>
          <p:nvPr/>
        </p:nvSpPr>
        <p:spPr>
          <a:xfrm>
            <a:off x="741363" y="1468438"/>
            <a:ext cx="7651750" cy="827087"/>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Have you ever had a really runny nose? Or has it been really blocked and you feel like you can’t breathe through it? </a:t>
            </a:r>
          </a:p>
          <a:p>
            <a:pPr algn="ctr" eaLnBrk="1" fontAlgn="auto" hangingPunct="1">
              <a:spcBef>
                <a:spcPts val="0"/>
              </a:spcBef>
              <a:spcAft>
                <a:spcPts val="0"/>
              </a:spcAft>
              <a:defRPr/>
            </a:pPr>
            <a:endParaRPr lang="en-GB" dirty="0">
              <a:solidFill>
                <a:schemeClr val="tx1"/>
              </a:solidFill>
            </a:endParaRPr>
          </a:p>
        </p:txBody>
      </p:sp>
      <p:sp>
        <p:nvSpPr>
          <p:cNvPr id="20485" name="Rectangle 5">
            <a:extLst>
              <a:ext uri="{FF2B5EF4-FFF2-40B4-BE49-F238E27FC236}">
                <a16:creationId xmlns:a16="http://schemas.microsoft.com/office/drawing/2014/main" id="{AE5AF6E6-4778-49B7-A853-DE9FD700C2E8}"/>
              </a:ext>
            </a:extLst>
          </p:cNvPr>
          <p:cNvSpPr>
            <a:spLocks noChangeArrowheads="1"/>
          </p:cNvSpPr>
          <p:nvPr/>
        </p:nvSpPr>
        <p:spPr bwMode="auto">
          <a:xfrm>
            <a:off x="741363" y="2513013"/>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It’s a horrible feeling, but we have all been there!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only acceptable way of dealing with this is a tissue.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Sniffing, picking, wiping with sleeves… YUCK!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B434972-3998-4B82-9CD5-7CDBD576D97E}"/>
              </a:ext>
            </a:extLst>
          </p:cNvPr>
          <p:cNvSpPr>
            <a:spLocks noGrp="1"/>
          </p:cNvSpPr>
          <p:nvPr>
            <p:ph type="title"/>
          </p:nvPr>
        </p:nvSpPr>
        <p:spPr>
          <a:xfrm>
            <a:off x="457200" y="479425"/>
            <a:ext cx="8220075" cy="993775"/>
          </a:xfrm>
        </p:spPr>
        <p:txBody>
          <a:bodyPr/>
          <a:lstStyle/>
          <a:p>
            <a:pPr eaLnBrk="1" hangingPunct="1"/>
            <a:r>
              <a:rPr lang="en-GB" altLang="en-US"/>
              <a:t>Using a Tissue</a:t>
            </a:r>
          </a:p>
        </p:txBody>
      </p:sp>
      <p:pic>
        <p:nvPicPr>
          <p:cNvPr id="21507" name="Picture 2">
            <a:extLst>
              <a:ext uri="{FF2B5EF4-FFF2-40B4-BE49-F238E27FC236}">
                <a16:creationId xmlns:a16="http://schemas.microsoft.com/office/drawing/2014/main" id="{30592866-4545-40A1-80AE-41874E456D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5157788"/>
            <a:ext cx="1504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3EECD54B-2865-4455-A0E9-4A9467B04C6B}"/>
              </a:ext>
            </a:extLst>
          </p:cNvPr>
          <p:cNvSpPr/>
          <p:nvPr/>
        </p:nvSpPr>
        <p:spPr>
          <a:xfrm>
            <a:off x="741363" y="1468438"/>
            <a:ext cx="7651750" cy="830262"/>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Bring a small packet of tissues with you to school. If you have a really bad cold, they can even stay at your desk!</a:t>
            </a:r>
          </a:p>
          <a:p>
            <a:pPr algn="ctr" eaLnBrk="1" fontAlgn="auto" hangingPunct="1">
              <a:spcBef>
                <a:spcPts val="0"/>
              </a:spcBef>
              <a:spcAft>
                <a:spcPts val="0"/>
              </a:spcAft>
              <a:defRPr/>
            </a:pPr>
            <a:endParaRPr lang="en-GB" dirty="0">
              <a:solidFill>
                <a:schemeClr val="tx1"/>
              </a:solidFill>
            </a:endParaRPr>
          </a:p>
        </p:txBody>
      </p:sp>
      <p:sp>
        <p:nvSpPr>
          <p:cNvPr id="21509" name="Rectangle 4">
            <a:extLst>
              <a:ext uri="{FF2B5EF4-FFF2-40B4-BE49-F238E27FC236}">
                <a16:creationId xmlns:a16="http://schemas.microsoft.com/office/drawing/2014/main" id="{71F1E964-8757-4970-B925-0C20BE0F1702}"/>
              </a:ext>
            </a:extLst>
          </p:cNvPr>
          <p:cNvSpPr>
            <a:spLocks noChangeArrowheads="1"/>
          </p:cNvSpPr>
          <p:nvPr/>
        </p:nvSpPr>
        <p:spPr bwMode="auto">
          <a:xfrm>
            <a:off x="3862388" y="249555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However:</a:t>
            </a:r>
          </a:p>
        </p:txBody>
      </p:sp>
      <p:sp>
        <p:nvSpPr>
          <p:cNvPr id="6" name="Rounded Rectangle 5">
            <a:extLst>
              <a:ext uri="{FF2B5EF4-FFF2-40B4-BE49-F238E27FC236}">
                <a16:creationId xmlns:a16="http://schemas.microsoft.com/office/drawing/2014/main" id="{997F38CD-F3BE-414E-84FA-9F08C000424D}"/>
              </a:ext>
            </a:extLst>
          </p:cNvPr>
          <p:cNvSpPr/>
          <p:nvPr/>
        </p:nvSpPr>
        <p:spPr>
          <a:xfrm>
            <a:off x="1622425" y="2997200"/>
            <a:ext cx="5635625" cy="74295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Dirty tissues must be binned or flushed down a toilet straightaway!</a:t>
            </a:r>
          </a:p>
          <a:p>
            <a:pPr algn="ctr" eaLnBrk="1" fontAlgn="auto" hangingPunct="1">
              <a:spcBef>
                <a:spcPts val="0"/>
              </a:spcBef>
              <a:spcAft>
                <a:spcPts val="0"/>
              </a:spcAft>
              <a:defRPr/>
            </a:pPr>
            <a:endParaRPr lang="en-GB" dirty="0">
              <a:solidFill>
                <a:schemeClr val="tx1"/>
              </a:solidFill>
            </a:endParaRPr>
          </a:p>
        </p:txBody>
      </p:sp>
      <p:sp>
        <p:nvSpPr>
          <p:cNvPr id="7" name="Rounded Rectangle 6">
            <a:extLst>
              <a:ext uri="{FF2B5EF4-FFF2-40B4-BE49-F238E27FC236}">
                <a16:creationId xmlns:a16="http://schemas.microsoft.com/office/drawing/2014/main" id="{59152053-A720-4042-8F73-5B01AC747930}"/>
              </a:ext>
            </a:extLst>
          </p:cNvPr>
          <p:cNvSpPr/>
          <p:nvPr/>
        </p:nvSpPr>
        <p:spPr>
          <a:xfrm>
            <a:off x="1622425" y="3905250"/>
            <a:ext cx="5635625" cy="441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Don’t share used tissues with others.</a:t>
            </a:r>
          </a:p>
          <a:p>
            <a:pPr algn="ctr" eaLnBrk="1" fontAlgn="auto" hangingPunct="1">
              <a:spcBef>
                <a:spcPts val="0"/>
              </a:spcBef>
              <a:spcAft>
                <a:spcPts val="0"/>
              </a:spcAft>
              <a:defRPr/>
            </a:pPr>
            <a:endParaRPr lang="en-GB" dirty="0">
              <a:solidFill>
                <a:schemeClr val="tx1"/>
              </a:solidFill>
            </a:endParaRPr>
          </a:p>
        </p:txBody>
      </p:sp>
      <p:sp>
        <p:nvSpPr>
          <p:cNvPr id="8" name="Rounded Rectangle 7">
            <a:extLst>
              <a:ext uri="{FF2B5EF4-FFF2-40B4-BE49-F238E27FC236}">
                <a16:creationId xmlns:a16="http://schemas.microsoft.com/office/drawing/2014/main" id="{8C30F813-9B82-48E6-B068-010A2668604C}"/>
              </a:ext>
            </a:extLst>
          </p:cNvPr>
          <p:cNvSpPr/>
          <p:nvPr/>
        </p:nvSpPr>
        <p:spPr>
          <a:xfrm>
            <a:off x="1622425" y="4530725"/>
            <a:ext cx="5635625" cy="44291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Wash your hands after using a tissue. </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FCF32B8-929C-48FB-8459-0CA5347CE375}"/>
              </a:ext>
            </a:extLst>
          </p:cNvPr>
          <p:cNvSpPr>
            <a:spLocks noGrp="1"/>
          </p:cNvSpPr>
          <p:nvPr>
            <p:ph type="title"/>
          </p:nvPr>
        </p:nvSpPr>
        <p:spPr>
          <a:xfrm>
            <a:off x="457200" y="479425"/>
            <a:ext cx="8220075" cy="993775"/>
          </a:xfrm>
        </p:spPr>
        <p:txBody>
          <a:bodyPr/>
          <a:lstStyle/>
          <a:p>
            <a:pPr eaLnBrk="1" hangingPunct="1"/>
            <a:r>
              <a:rPr lang="en-GB" altLang="en-US"/>
              <a:t>Spreading Germs</a:t>
            </a:r>
          </a:p>
        </p:txBody>
      </p:sp>
      <p:sp>
        <p:nvSpPr>
          <p:cNvPr id="3" name="Rounded Rectangle 2">
            <a:extLst>
              <a:ext uri="{FF2B5EF4-FFF2-40B4-BE49-F238E27FC236}">
                <a16:creationId xmlns:a16="http://schemas.microsoft.com/office/drawing/2014/main" id="{BE9A6DB6-CA06-402F-BB2E-520ADF914841}"/>
              </a:ext>
            </a:extLst>
          </p:cNvPr>
          <p:cNvSpPr/>
          <p:nvPr/>
        </p:nvSpPr>
        <p:spPr>
          <a:xfrm>
            <a:off x="741363" y="1468438"/>
            <a:ext cx="7651750" cy="1217612"/>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Germs and bacteria spread. It’s a fact and we cant stop it, but we can try to minimise their spread. Following the tissue rules and washing our hands are really easy ways to minimise the germs we spread. </a:t>
            </a:r>
          </a:p>
          <a:p>
            <a:pPr algn="ctr" eaLnBrk="1" fontAlgn="auto" hangingPunct="1">
              <a:spcBef>
                <a:spcPts val="0"/>
              </a:spcBef>
              <a:spcAft>
                <a:spcPts val="0"/>
              </a:spcAft>
              <a:defRPr/>
            </a:pPr>
            <a:endParaRPr lang="en-GB" dirty="0">
              <a:solidFill>
                <a:schemeClr val="tx1"/>
              </a:solidFill>
            </a:endParaRPr>
          </a:p>
        </p:txBody>
      </p:sp>
      <p:sp>
        <p:nvSpPr>
          <p:cNvPr id="22532" name="Rectangle 3">
            <a:extLst>
              <a:ext uri="{FF2B5EF4-FFF2-40B4-BE49-F238E27FC236}">
                <a16:creationId xmlns:a16="http://schemas.microsoft.com/office/drawing/2014/main" id="{A2461225-845A-42E1-9415-F2D12D4F40E7}"/>
              </a:ext>
            </a:extLst>
          </p:cNvPr>
          <p:cNvSpPr>
            <a:spLocks noChangeArrowheads="1"/>
          </p:cNvSpPr>
          <p:nvPr/>
        </p:nvSpPr>
        <p:spPr bwMode="auto">
          <a:xfrm>
            <a:off x="741363" y="3090863"/>
            <a:ext cx="76517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think of any other ways? </a:t>
            </a:r>
          </a:p>
          <a:p>
            <a:pPr eaLnBrk="1" hangingPunct="1">
              <a:lnSpc>
                <a:spcPct val="100000"/>
              </a:lnSpc>
              <a:spcBef>
                <a:spcPct val="0"/>
              </a:spcBef>
              <a:buFontTx/>
              <a:buNone/>
            </a:pPr>
            <a:r>
              <a:rPr lang="en-GB" altLang="en-US">
                <a:solidFill>
                  <a:schemeClr val="tx1"/>
                </a:solidFill>
              </a:rPr>
              <a:t>Discuss: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covering our mouths when we sneeze or cough;</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not sharing water bottles, etc;</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not coming to school if you have a tummy bug and have been sick;</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try not to touch our eyes, noses and mouths too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xEl>
                                              <p:pRg st="3" end="3"/>
                                            </p:txEl>
                                          </p:spTgt>
                                        </p:tgtEl>
                                        <p:attrNameLst>
                                          <p:attrName>style.visibility</p:attrName>
                                        </p:attrNameLst>
                                      </p:cBhvr>
                                      <p:to>
                                        <p:strVal val="visible"/>
                                      </p:to>
                                    </p:set>
                                    <p:anim calcmode="lin" valueType="num">
                                      <p:cBhvr additive="base">
                                        <p:cTn id="13"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xEl>
                                              <p:pRg st="5" end="5"/>
                                            </p:txEl>
                                          </p:spTgt>
                                        </p:tgtEl>
                                        <p:attrNameLst>
                                          <p:attrName>style.visibility</p:attrName>
                                        </p:attrNameLst>
                                      </p:cBhvr>
                                      <p:to>
                                        <p:strVal val="visible"/>
                                      </p:to>
                                    </p:set>
                                    <p:anim calcmode="lin" valueType="num">
                                      <p:cBhvr additive="base">
                                        <p:cTn id="19"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2">
                                            <p:txEl>
                                              <p:pRg st="7" end="7"/>
                                            </p:txEl>
                                          </p:spTgt>
                                        </p:tgtEl>
                                        <p:attrNameLst>
                                          <p:attrName>style.visibility</p:attrName>
                                        </p:attrNameLst>
                                      </p:cBhvr>
                                      <p:to>
                                        <p:strVal val="visible"/>
                                      </p:to>
                                    </p:set>
                                    <p:anim calcmode="lin" valueType="num">
                                      <p:cBhvr additive="base">
                                        <p:cTn id="25" dur="500" fill="hold"/>
                                        <p:tgtEl>
                                          <p:spTgt spid="2253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2">
                                            <p:txEl>
                                              <p:pRg st="9" end="9"/>
                                            </p:txEl>
                                          </p:spTgt>
                                        </p:tgtEl>
                                        <p:attrNameLst>
                                          <p:attrName>style.visibility</p:attrName>
                                        </p:attrNameLst>
                                      </p:cBhvr>
                                      <p:to>
                                        <p:strVal val="visible"/>
                                      </p:to>
                                    </p:set>
                                    <p:anim calcmode="lin" valueType="num">
                                      <p:cBhvr additive="base">
                                        <p:cTn id="31" dur="500" fill="hold"/>
                                        <p:tgtEl>
                                          <p:spTgt spid="2253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FCF32B8-929C-48FB-8459-0CA5347CE375}"/>
              </a:ext>
            </a:extLst>
          </p:cNvPr>
          <p:cNvSpPr>
            <a:spLocks noGrp="1"/>
          </p:cNvSpPr>
          <p:nvPr>
            <p:ph type="title"/>
          </p:nvPr>
        </p:nvSpPr>
        <p:spPr>
          <a:xfrm>
            <a:off x="457200" y="479425"/>
            <a:ext cx="8220075" cy="993775"/>
          </a:xfrm>
        </p:spPr>
        <p:txBody>
          <a:bodyPr/>
          <a:lstStyle/>
          <a:p>
            <a:pPr eaLnBrk="1" hangingPunct="1"/>
            <a:r>
              <a:rPr lang="en-GB" altLang="en-US" dirty="0">
                <a:latin typeface="Twinkl SemiBold"/>
              </a:rPr>
              <a:t>Activities</a:t>
            </a:r>
            <a:endParaRPr lang="en-GB" altLang="en-US" dirty="0"/>
          </a:p>
        </p:txBody>
      </p:sp>
      <p:sp>
        <p:nvSpPr>
          <p:cNvPr id="3" name="Rounded Rectangle 2">
            <a:extLst>
              <a:ext uri="{FF2B5EF4-FFF2-40B4-BE49-F238E27FC236}">
                <a16:creationId xmlns:a16="http://schemas.microsoft.com/office/drawing/2014/main" id="{BE9A6DB6-CA06-402F-BB2E-520ADF914841}"/>
              </a:ext>
            </a:extLst>
          </p:cNvPr>
          <p:cNvSpPr/>
          <p:nvPr/>
        </p:nvSpPr>
        <p:spPr>
          <a:xfrm>
            <a:off x="741363" y="1468438"/>
            <a:ext cx="7651750" cy="1217612"/>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Germs and bacteria spread. It’s a fact and we cant stop it, but we can try to minimise their spread. Following the tissue rules and washing our hands are really easy ways to minimise the germs we spread. </a:t>
            </a:r>
          </a:p>
          <a:p>
            <a:pPr algn="ctr" eaLnBrk="1" fontAlgn="auto" hangingPunct="1">
              <a:spcBef>
                <a:spcPts val="0"/>
              </a:spcBef>
              <a:spcAft>
                <a:spcPts val="0"/>
              </a:spcAft>
              <a:defRPr/>
            </a:pPr>
            <a:endParaRPr lang="en-GB" dirty="0">
              <a:solidFill>
                <a:schemeClr val="tx1"/>
              </a:solidFill>
            </a:endParaRPr>
          </a:p>
        </p:txBody>
      </p:sp>
      <p:sp>
        <p:nvSpPr>
          <p:cNvPr id="22532" name="Rectangle 3">
            <a:extLst>
              <a:ext uri="{FF2B5EF4-FFF2-40B4-BE49-F238E27FC236}">
                <a16:creationId xmlns:a16="http://schemas.microsoft.com/office/drawing/2014/main" id="{A2461225-845A-42E1-9415-F2D12D4F40E7}"/>
              </a:ext>
            </a:extLst>
          </p:cNvPr>
          <p:cNvSpPr>
            <a:spLocks noChangeArrowheads="1"/>
          </p:cNvSpPr>
          <p:nvPr/>
        </p:nvSpPr>
        <p:spPr bwMode="auto">
          <a:xfrm>
            <a:off x="741363" y="3090863"/>
            <a:ext cx="765175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None/>
            </a:pPr>
            <a:r>
              <a:rPr lang="en-GB" altLang="en-US" sz="4000" dirty="0">
                <a:solidFill>
                  <a:schemeClr val="tx1"/>
                </a:solidFill>
                <a:latin typeface="Twinkl"/>
              </a:rPr>
              <a:t>Can you create a poster to show how to wash our hands?</a:t>
            </a:r>
          </a:p>
          <a:p>
            <a:pPr>
              <a:lnSpc>
                <a:spcPct val="100000"/>
              </a:lnSpc>
              <a:spcBef>
                <a:spcPct val="0"/>
              </a:spcBef>
              <a:buNone/>
            </a:pPr>
            <a:endParaRPr lang="en-GB" altLang="en-US" dirty="0">
              <a:solidFill>
                <a:schemeClr val="tx1"/>
              </a:solidFill>
            </a:endParaRPr>
          </a:p>
          <a:p>
            <a:pPr>
              <a:lnSpc>
                <a:spcPct val="100000"/>
              </a:lnSpc>
              <a:spcBef>
                <a:spcPct val="0"/>
              </a:spcBef>
              <a:buNone/>
            </a:pPr>
            <a:endParaRPr lang="en-GB" altLang="en-US" dirty="0">
              <a:solidFill>
                <a:schemeClr val="tx1"/>
              </a:solidFill>
            </a:endParaRPr>
          </a:p>
        </p:txBody>
      </p:sp>
    </p:spTree>
    <p:extLst>
      <p:ext uri="{BB962C8B-B14F-4D97-AF65-F5344CB8AC3E}">
        <p14:creationId xmlns:p14="http://schemas.microsoft.com/office/powerpoint/2010/main" val="667987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5973F48C-45B9-435E-A8EB-9365C8FD7AD4}"/>
              </a:ext>
            </a:extLst>
          </p:cNvPr>
          <p:cNvSpPr>
            <a:spLocks noGrp="1"/>
          </p:cNvSpPr>
          <p:nvPr>
            <p:ph type="title"/>
          </p:nvPr>
        </p:nvSpPr>
        <p:spPr>
          <a:xfrm>
            <a:off x="457200" y="479425"/>
            <a:ext cx="8220075" cy="993775"/>
          </a:xfrm>
        </p:spPr>
        <p:txBody>
          <a:bodyPr/>
          <a:lstStyle/>
          <a:p>
            <a:pPr eaLnBrk="1" hangingPunct="1"/>
            <a:r>
              <a:rPr lang="en-GB" altLang="en-US" sz="3600"/>
              <a:t>What Is Personal Hygiene?</a:t>
            </a:r>
          </a:p>
        </p:txBody>
      </p:sp>
      <p:sp>
        <p:nvSpPr>
          <p:cNvPr id="2" name="Rounded Rectangle 1">
            <a:extLst>
              <a:ext uri="{FF2B5EF4-FFF2-40B4-BE49-F238E27FC236}">
                <a16:creationId xmlns:a16="http://schemas.microsoft.com/office/drawing/2014/main" id="{FDA5576A-ED73-491B-87D0-5DE2A0DAAD0D}"/>
              </a:ext>
            </a:extLst>
          </p:cNvPr>
          <p:cNvSpPr/>
          <p:nvPr/>
        </p:nvSpPr>
        <p:spPr>
          <a:xfrm>
            <a:off x="750888" y="1473200"/>
            <a:ext cx="7653337" cy="144938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Personal hygiene is how we look after our bodies. Keeping ourselves clean and tidy makes us feel better about ourselves and also keeps us, and those around us, healthier!</a:t>
            </a:r>
          </a:p>
        </p:txBody>
      </p:sp>
      <p:pic>
        <p:nvPicPr>
          <p:cNvPr id="9220" name="Picture 3">
            <a:extLst>
              <a:ext uri="{FF2B5EF4-FFF2-40B4-BE49-F238E27FC236}">
                <a16:creationId xmlns:a16="http://schemas.microsoft.com/office/drawing/2014/main" id="{68CAE03C-8092-40CE-A27E-7C030B37B525}"/>
              </a:ext>
            </a:extLst>
          </p:cNvPr>
          <p:cNvPicPr>
            <a:picLocks noChangeAspect="1"/>
          </p:cNvPicPr>
          <p:nvPr/>
        </p:nvPicPr>
        <p:blipFill>
          <a:blip r:embed="rId2">
            <a:extLst>
              <a:ext uri="{28A0092B-C50C-407E-A947-70E740481C1C}">
                <a14:useLocalDpi xmlns:a14="http://schemas.microsoft.com/office/drawing/2010/main" val="0"/>
              </a:ext>
            </a:extLst>
          </a:blip>
          <a:srcRect b="2852"/>
          <a:stretch>
            <a:fillRect/>
          </a:stretch>
        </p:blipFill>
        <p:spPr bwMode="auto">
          <a:xfrm>
            <a:off x="2422525" y="3743325"/>
            <a:ext cx="214471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34BDB23E-B86F-4576-8142-B953CD124C4C}"/>
              </a:ext>
            </a:extLst>
          </p:cNvPr>
          <p:cNvPicPr>
            <a:picLocks noChangeAspect="1"/>
          </p:cNvPicPr>
          <p:nvPr/>
        </p:nvPicPr>
        <p:blipFill>
          <a:blip r:embed="rId3">
            <a:extLst>
              <a:ext uri="{28A0092B-C50C-407E-A947-70E740481C1C}">
                <a14:useLocalDpi xmlns:a14="http://schemas.microsoft.com/office/drawing/2010/main" val="0"/>
              </a:ext>
            </a:extLst>
          </a:blip>
          <a:srcRect b="17598"/>
          <a:stretch>
            <a:fillRect/>
          </a:stretch>
        </p:blipFill>
        <p:spPr bwMode="auto">
          <a:xfrm>
            <a:off x="4567238" y="4283075"/>
            <a:ext cx="22510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114C2B1-F372-4645-9716-C26285032E7B}"/>
              </a:ext>
            </a:extLst>
          </p:cNvPr>
          <p:cNvSpPr>
            <a:spLocks noGrp="1"/>
          </p:cNvSpPr>
          <p:nvPr>
            <p:ph type="title"/>
          </p:nvPr>
        </p:nvSpPr>
        <p:spPr>
          <a:xfrm>
            <a:off x="457200" y="479425"/>
            <a:ext cx="8220075" cy="993775"/>
          </a:xfrm>
        </p:spPr>
        <p:txBody>
          <a:bodyPr/>
          <a:lstStyle/>
          <a:p>
            <a:pPr eaLnBrk="1" hangingPunct="1"/>
            <a:r>
              <a:rPr lang="en-GB" altLang="en-US"/>
              <a:t>What Does It Include?</a:t>
            </a:r>
          </a:p>
        </p:txBody>
      </p:sp>
      <p:sp>
        <p:nvSpPr>
          <p:cNvPr id="3" name="Rounded Rectangle 2">
            <a:extLst>
              <a:ext uri="{FF2B5EF4-FFF2-40B4-BE49-F238E27FC236}">
                <a16:creationId xmlns:a16="http://schemas.microsoft.com/office/drawing/2014/main" id="{1232106E-A24F-44FA-860E-B6AA1BF558F5}"/>
              </a:ext>
            </a:extLst>
          </p:cNvPr>
          <p:cNvSpPr/>
          <p:nvPr/>
        </p:nvSpPr>
        <p:spPr>
          <a:xfrm>
            <a:off x="750888" y="1473200"/>
            <a:ext cx="7653337" cy="441325"/>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Can you think what might be included in personal hygiene? Discuss:</a:t>
            </a:r>
          </a:p>
          <a:p>
            <a:pPr eaLnBrk="1" fontAlgn="auto" hangingPunct="1">
              <a:spcBef>
                <a:spcPts val="0"/>
              </a:spcBef>
              <a:spcAft>
                <a:spcPts val="0"/>
              </a:spcAft>
              <a:defRPr/>
            </a:pPr>
            <a:endParaRPr lang="en-GB" dirty="0">
              <a:solidFill>
                <a:schemeClr val="tx1"/>
              </a:solidFill>
            </a:endParaRPr>
          </a:p>
        </p:txBody>
      </p:sp>
      <p:sp>
        <p:nvSpPr>
          <p:cNvPr id="4" name="Rounded Rectangle 3">
            <a:extLst>
              <a:ext uri="{FF2B5EF4-FFF2-40B4-BE49-F238E27FC236}">
                <a16:creationId xmlns:a16="http://schemas.microsoft.com/office/drawing/2014/main" id="{9C312D71-B9D4-41FB-8F2E-0FA744F657E3}"/>
              </a:ext>
            </a:extLst>
          </p:cNvPr>
          <p:cNvSpPr/>
          <p:nvPr/>
        </p:nvSpPr>
        <p:spPr>
          <a:xfrm>
            <a:off x="1749425" y="2098675"/>
            <a:ext cx="5635625" cy="44291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Brushing our teeth;</a:t>
            </a:r>
          </a:p>
          <a:p>
            <a:pPr algn="ctr" eaLnBrk="1" fontAlgn="auto" hangingPunct="1">
              <a:spcBef>
                <a:spcPts val="0"/>
              </a:spcBef>
              <a:spcAft>
                <a:spcPts val="0"/>
              </a:spcAft>
              <a:defRPr/>
            </a:pPr>
            <a:endParaRPr lang="en-GB" dirty="0">
              <a:solidFill>
                <a:schemeClr val="tx1"/>
              </a:solidFill>
            </a:endParaRPr>
          </a:p>
        </p:txBody>
      </p:sp>
      <p:sp>
        <p:nvSpPr>
          <p:cNvPr id="8" name="Rounded Rectangle 7">
            <a:extLst>
              <a:ext uri="{FF2B5EF4-FFF2-40B4-BE49-F238E27FC236}">
                <a16:creationId xmlns:a16="http://schemas.microsoft.com/office/drawing/2014/main" id="{5F9446AF-ACF9-4ACE-A9AF-6DC4A869C063}"/>
              </a:ext>
            </a:extLst>
          </p:cNvPr>
          <p:cNvSpPr/>
          <p:nvPr/>
        </p:nvSpPr>
        <p:spPr>
          <a:xfrm>
            <a:off x="1749425" y="2725738"/>
            <a:ext cx="5635625" cy="441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Washing our hands;</a:t>
            </a:r>
          </a:p>
        </p:txBody>
      </p:sp>
      <p:sp>
        <p:nvSpPr>
          <p:cNvPr id="9" name="Rounded Rectangle 8">
            <a:extLst>
              <a:ext uri="{FF2B5EF4-FFF2-40B4-BE49-F238E27FC236}">
                <a16:creationId xmlns:a16="http://schemas.microsoft.com/office/drawing/2014/main" id="{7752F4F5-A573-4140-BC3B-AB99D8717B9A}"/>
              </a:ext>
            </a:extLst>
          </p:cNvPr>
          <p:cNvSpPr/>
          <p:nvPr/>
        </p:nvSpPr>
        <p:spPr>
          <a:xfrm>
            <a:off x="1749425" y="3351213"/>
            <a:ext cx="5635625" cy="442912"/>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Wearing clean clothes;</a:t>
            </a:r>
          </a:p>
        </p:txBody>
      </p:sp>
      <p:sp>
        <p:nvSpPr>
          <p:cNvPr id="10" name="Rounded Rectangle 9">
            <a:extLst>
              <a:ext uri="{FF2B5EF4-FFF2-40B4-BE49-F238E27FC236}">
                <a16:creationId xmlns:a16="http://schemas.microsoft.com/office/drawing/2014/main" id="{E6FA7D3B-0CDF-4CFE-B4EF-ECADF3254B60}"/>
              </a:ext>
            </a:extLst>
          </p:cNvPr>
          <p:cNvSpPr/>
          <p:nvPr/>
        </p:nvSpPr>
        <p:spPr>
          <a:xfrm>
            <a:off x="1749425" y="3978275"/>
            <a:ext cx="5635625" cy="441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Showering or bathing regularly;</a:t>
            </a:r>
          </a:p>
        </p:txBody>
      </p:sp>
      <p:sp>
        <p:nvSpPr>
          <p:cNvPr id="11" name="Rounded Rectangle 10">
            <a:extLst>
              <a:ext uri="{FF2B5EF4-FFF2-40B4-BE49-F238E27FC236}">
                <a16:creationId xmlns:a16="http://schemas.microsoft.com/office/drawing/2014/main" id="{7C5F7F2D-BBD1-4A10-88D4-CC60F72166B7}"/>
              </a:ext>
            </a:extLst>
          </p:cNvPr>
          <p:cNvSpPr/>
          <p:nvPr/>
        </p:nvSpPr>
        <p:spPr>
          <a:xfrm>
            <a:off x="1749425" y="4603750"/>
            <a:ext cx="5635625" cy="441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Keeping our noses clean;</a:t>
            </a:r>
          </a:p>
        </p:txBody>
      </p:sp>
      <p:sp>
        <p:nvSpPr>
          <p:cNvPr id="12" name="Rounded Rectangle 11">
            <a:extLst>
              <a:ext uri="{FF2B5EF4-FFF2-40B4-BE49-F238E27FC236}">
                <a16:creationId xmlns:a16="http://schemas.microsoft.com/office/drawing/2014/main" id="{99344784-D3A8-4FE3-95D9-BFE3037C82FE}"/>
              </a:ext>
            </a:extLst>
          </p:cNvPr>
          <p:cNvSpPr/>
          <p:nvPr/>
        </p:nvSpPr>
        <p:spPr>
          <a:xfrm>
            <a:off x="1749425" y="5229225"/>
            <a:ext cx="5635625" cy="44291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Minimising the spread of germs where we 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2A60349-5237-4DD1-8061-0420B072D8F6}"/>
              </a:ext>
            </a:extLst>
          </p:cNvPr>
          <p:cNvSpPr>
            <a:spLocks noGrp="1"/>
          </p:cNvSpPr>
          <p:nvPr>
            <p:ph type="title"/>
          </p:nvPr>
        </p:nvSpPr>
        <p:spPr>
          <a:xfrm>
            <a:off x="457200" y="479425"/>
            <a:ext cx="8220075" cy="993775"/>
          </a:xfrm>
        </p:spPr>
        <p:txBody>
          <a:bodyPr/>
          <a:lstStyle/>
          <a:p>
            <a:pPr eaLnBrk="1" hangingPunct="1"/>
            <a:r>
              <a:rPr lang="en-GB" altLang="en-US"/>
              <a:t>Brushing Our Teeth</a:t>
            </a:r>
          </a:p>
        </p:txBody>
      </p:sp>
      <p:pic>
        <p:nvPicPr>
          <p:cNvPr id="11267" name="Picture 2">
            <a:extLst>
              <a:ext uri="{FF2B5EF4-FFF2-40B4-BE49-F238E27FC236}">
                <a16:creationId xmlns:a16="http://schemas.microsoft.com/office/drawing/2014/main" id="{39C2FE26-1A81-4383-B642-4B6FFC86D4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3162300"/>
            <a:ext cx="2674937"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7ADC2835-2F7A-43F1-9AE0-F838C3DAC572}"/>
              </a:ext>
            </a:extLst>
          </p:cNvPr>
          <p:cNvSpPr/>
          <p:nvPr/>
        </p:nvSpPr>
        <p:spPr>
          <a:xfrm>
            <a:off x="750888" y="1473200"/>
            <a:ext cx="7653337" cy="90805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It is recommended that we brush our teeth twice a day, for around </a:t>
            </a:r>
          </a:p>
          <a:p>
            <a:pPr eaLnBrk="1" fontAlgn="auto" hangingPunct="1">
              <a:spcBef>
                <a:spcPts val="0"/>
              </a:spcBef>
              <a:spcAft>
                <a:spcPts val="0"/>
              </a:spcAft>
              <a:defRPr/>
            </a:pPr>
            <a:r>
              <a:rPr lang="en-GB" dirty="0">
                <a:solidFill>
                  <a:schemeClr val="tx1"/>
                </a:solidFill>
              </a:rPr>
              <a:t>2 minutes.</a:t>
            </a:r>
          </a:p>
          <a:p>
            <a:pPr eaLnBrk="1" fontAlgn="auto" hangingPunct="1">
              <a:spcBef>
                <a:spcPts val="0"/>
              </a:spcBef>
              <a:spcAft>
                <a:spcPts val="0"/>
              </a:spcAft>
              <a:defRPr/>
            </a:pPr>
            <a:endParaRPr lang="en-GB" dirty="0">
              <a:solidFill>
                <a:schemeClr val="tx1"/>
              </a:solidFill>
            </a:endParaRPr>
          </a:p>
        </p:txBody>
      </p:sp>
      <p:sp>
        <p:nvSpPr>
          <p:cNvPr id="11269" name="Rectangle 4">
            <a:extLst>
              <a:ext uri="{FF2B5EF4-FFF2-40B4-BE49-F238E27FC236}">
                <a16:creationId xmlns:a16="http://schemas.microsoft.com/office/drawing/2014/main" id="{107AF2C9-82AC-43F9-A129-04186512D9BF}"/>
              </a:ext>
            </a:extLst>
          </p:cNvPr>
          <p:cNvSpPr>
            <a:spLocks noChangeArrowheads="1"/>
          </p:cNvSpPr>
          <p:nvPr/>
        </p:nvSpPr>
        <p:spPr bwMode="auto">
          <a:xfrm>
            <a:off x="750888" y="2716213"/>
            <a:ext cx="5122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We should visit the dentist every 6 months for a check up.</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Brushing properly removes plaque. Plaque can cause cavities, toothache, gum disease and even our teeth to fall out!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It also gives us lovely fresh breath!</a:t>
            </a:r>
            <a:endParaRPr lang="en-GB" altLang="en-US" sz="14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7A7B143-2026-48BF-8602-446920972EE6}"/>
              </a:ext>
            </a:extLst>
          </p:cNvPr>
          <p:cNvSpPr>
            <a:spLocks noGrp="1"/>
          </p:cNvSpPr>
          <p:nvPr>
            <p:ph type="title"/>
          </p:nvPr>
        </p:nvSpPr>
        <p:spPr>
          <a:xfrm>
            <a:off x="457200" y="479425"/>
            <a:ext cx="8220075" cy="993775"/>
          </a:xfrm>
        </p:spPr>
        <p:txBody>
          <a:bodyPr/>
          <a:lstStyle/>
          <a:p>
            <a:pPr eaLnBrk="1" hangingPunct="1"/>
            <a:r>
              <a:rPr lang="en-GB" altLang="en-US"/>
              <a:t>Washing Our Hands</a:t>
            </a:r>
          </a:p>
        </p:txBody>
      </p:sp>
      <p:sp>
        <p:nvSpPr>
          <p:cNvPr id="3" name="Rounded Rectangle 2">
            <a:extLst>
              <a:ext uri="{FF2B5EF4-FFF2-40B4-BE49-F238E27FC236}">
                <a16:creationId xmlns:a16="http://schemas.microsoft.com/office/drawing/2014/main" id="{87A77965-42E1-49BE-9362-B01F00B39D53}"/>
              </a:ext>
            </a:extLst>
          </p:cNvPr>
          <p:cNvSpPr/>
          <p:nvPr/>
        </p:nvSpPr>
        <p:spPr>
          <a:xfrm>
            <a:off x="750888" y="1473200"/>
            <a:ext cx="7653337" cy="90805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Washing our hands is one of the simplest ways we can keep ourselves and those around us healthy.</a:t>
            </a:r>
          </a:p>
          <a:p>
            <a:pPr eaLnBrk="1" fontAlgn="auto" hangingPunct="1">
              <a:spcBef>
                <a:spcPts val="0"/>
              </a:spcBef>
              <a:spcAft>
                <a:spcPts val="0"/>
              </a:spcAft>
              <a:defRPr/>
            </a:pPr>
            <a:endParaRPr lang="en-GB" dirty="0">
              <a:solidFill>
                <a:schemeClr val="tx1"/>
              </a:solidFill>
            </a:endParaRPr>
          </a:p>
        </p:txBody>
      </p:sp>
      <p:pic>
        <p:nvPicPr>
          <p:cNvPr id="12292" name="Picture 3">
            <a:extLst>
              <a:ext uri="{FF2B5EF4-FFF2-40B4-BE49-F238E27FC236}">
                <a16:creationId xmlns:a16="http://schemas.microsoft.com/office/drawing/2014/main" id="{D2BE4318-67F2-4C6A-B7BD-84AE381A2D21}"/>
              </a:ext>
            </a:extLst>
          </p:cNvPr>
          <p:cNvPicPr>
            <a:picLocks noChangeAspect="1"/>
          </p:cNvPicPr>
          <p:nvPr/>
        </p:nvPicPr>
        <p:blipFill>
          <a:blip r:embed="rId2">
            <a:extLst>
              <a:ext uri="{28A0092B-C50C-407E-A947-70E740481C1C}">
                <a14:useLocalDpi xmlns:a14="http://schemas.microsoft.com/office/drawing/2010/main" val="0"/>
              </a:ext>
            </a:extLst>
          </a:blip>
          <a:srcRect l="13362"/>
          <a:stretch>
            <a:fillRect/>
          </a:stretch>
        </p:blipFill>
        <p:spPr bwMode="auto">
          <a:xfrm>
            <a:off x="449263" y="2740025"/>
            <a:ext cx="30607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id="{51D97F7E-272A-4A71-A434-09B582589600}"/>
              </a:ext>
            </a:extLst>
          </p:cNvPr>
          <p:cNvSpPr>
            <a:spLocks noChangeArrowheads="1"/>
          </p:cNvSpPr>
          <p:nvPr/>
        </p:nvSpPr>
        <p:spPr bwMode="auto">
          <a:xfrm>
            <a:off x="3832225" y="276383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Think about everything your hands touch in a day… </a:t>
            </a:r>
          </a:p>
        </p:txBody>
      </p:sp>
      <p:sp>
        <p:nvSpPr>
          <p:cNvPr id="6" name="Rounded Rectangle 5">
            <a:extLst>
              <a:ext uri="{FF2B5EF4-FFF2-40B4-BE49-F238E27FC236}">
                <a16:creationId xmlns:a16="http://schemas.microsoft.com/office/drawing/2014/main" id="{1B34EE94-5341-4576-AF91-F8F97310AED0}"/>
              </a:ext>
            </a:extLst>
          </p:cNvPr>
          <p:cNvSpPr/>
          <p:nvPr/>
        </p:nvSpPr>
        <p:spPr>
          <a:xfrm>
            <a:off x="3937000" y="3560763"/>
            <a:ext cx="4467225" cy="442912"/>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Computers screens and keyboards</a:t>
            </a:r>
          </a:p>
        </p:txBody>
      </p:sp>
      <p:sp>
        <p:nvSpPr>
          <p:cNvPr id="7" name="Rounded Rectangle 6">
            <a:extLst>
              <a:ext uri="{FF2B5EF4-FFF2-40B4-BE49-F238E27FC236}">
                <a16:creationId xmlns:a16="http://schemas.microsoft.com/office/drawing/2014/main" id="{802F04F0-0690-42EB-82C6-420ABC2D9CFB}"/>
              </a:ext>
            </a:extLst>
          </p:cNvPr>
          <p:cNvSpPr/>
          <p:nvPr/>
        </p:nvSpPr>
        <p:spPr>
          <a:xfrm>
            <a:off x="3937000" y="4135438"/>
            <a:ext cx="4467225" cy="441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Door handles and stair banisters</a:t>
            </a:r>
          </a:p>
        </p:txBody>
      </p:sp>
      <p:sp>
        <p:nvSpPr>
          <p:cNvPr id="8" name="Rounded Rectangle 7">
            <a:extLst>
              <a:ext uri="{FF2B5EF4-FFF2-40B4-BE49-F238E27FC236}">
                <a16:creationId xmlns:a16="http://schemas.microsoft.com/office/drawing/2014/main" id="{2E7818C6-4570-4048-9E74-0509DBA014B4}"/>
              </a:ext>
            </a:extLst>
          </p:cNvPr>
          <p:cNvSpPr/>
          <p:nvPr/>
        </p:nvSpPr>
        <p:spPr>
          <a:xfrm>
            <a:off x="3937000" y="4710113"/>
            <a:ext cx="4467225" cy="441325"/>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Toilet flushes</a:t>
            </a:r>
          </a:p>
        </p:txBody>
      </p:sp>
      <p:sp>
        <p:nvSpPr>
          <p:cNvPr id="9" name="Rounded Rectangle 8">
            <a:extLst>
              <a:ext uri="{FF2B5EF4-FFF2-40B4-BE49-F238E27FC236}">
                <a16:creationId xmlns:a16="http://schemas.microsoft.com/office/drawing/2014/main" id="{B1E6D399-6854-4972-9DB7-2E588DB82AB4}"/>
              </a:ext>
            </a:extLst>
          </p:cNvPr>
          <p:cNvSpPr/>
          <p:nvPr/>
        </p:nvSpPr>
        <p:spPr>
          <a:xfrm>
            <a:off x="750888" y="5614988"/>
            <a:ext cx="7653337" cy="442912"/>
          </a:xfrm>
          <a:prstGeom prst="roundRect">
            <a:avLst/>
          </a:prstGeom>
          <a:solidFill>
            <a:srgbClr val="64C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many other people have touched these things too!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C9615B6-9A07-45A7-A17F-DC664F180301}"/>
              </a:ext>
            </a:extLst>
          </p:cNvPr>
          <p:cNvSpPr>
            <a:spLocks noGrp="1"/>
          </p:cNvSpPr>
          <p:nvPr>
            <p:ph type="title"/>
          </p:nvPr>
        </p:nvSpPr>
        <p:spPr>
          <a:xfrm>
            <a:off x="457200" y="479425"/>
            <a:ext cx="8220075" cy="993775"/>
          </a:xfrm>
        </p:spPr>
        <p:txBody>
          <a:bodyPr/>
          <a:lstStyle/>
          <a:p>
            <a:pPr eaLnBrk="1" hangingPunct="1"/>
            <a:r>
              <a:rPr lang="en-GB" altLang="en-US"/>
              <a:t>Handwashing</a:t>
            </a:r>
          </a:p>
        </p:txBody>
      </p:sp>
      <p:pic>
        <p:nvPicPr>
          <p:cNvPr id="13315" name="Picture 3">
            <a:extLst>
              <a:ext uri="{FF2B5EF4-FFF2-40B4-BE49-F238E27FC236}">
                <a16:creationId xmlns:a16="http://schemas.microsoft.com/office/drawing/2014/main" id="{D129C2ED-48A3-4278-A255-295760EF63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681163"/>
            <a:ext cx="235108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7A0CB49F-F5BA-4BB8-B899-C40BE8CF9A20}"/>
              </a:ext>
            </a:extLst>
          </p:cNvPr>
          <p:cNvSpPr>
            <a:spLocks noChangeArrowheads="1"/>
          </p:cNvSpPr>
          <p:nvPr/>
        </p:nvSpPr>
        <p:spPr bwMode="auto">
          <a:xfrm>
            <a:off x="2128838" y="1473200"/>
            <a:ext cx="6216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When we touch things, we pick up germs, which we can then spread by rubbing our eyes, putting things into our mouths, etc.</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p:txBody>
      </p:sp>
      <p:sp>
        <p:nvSpPr>
          <p:cNvPr id="6" name="Rounded Rectangle 5">
            <a:extLst>
              <a:ext uri="{FF2B5EF4-FFF2-40B4-BE49-F238E27FC236}">
                <a16:creationId xmlns:a16="http://schemas.microsoft.com/office/drawing/2014/main" id="{3DE7E120-6258-4B68-B295-925D076EBD90}"/>
              </a:ext>
            </a:extLst>
          </p:cNvPr>
          <p:cNvSpPr/>
          <p:nvPr/>
        </p:nvSpPr>
        <p:spPr>
          <a:xfrm>
            <a:off x="3262313" y="2581275"/>
            <a:ext cx="5141912" cy="143668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We can even spread them to our friends and family without realising. Some germs can make us feel unwell, from a cold to a tummy bug and more.</a:t>
            </a:r>
          </a:p>
        </p:txBody>
      </p:sp>
      <p:sp>
        <p:nvSpPr>
          <p:cNvPr id="8" name="Rounded Rectangle 7">
            <a:extLst>
              <a:ext uri="{FF2B5EF4-FFF2-40B4-BE49-F238E27FC236}">
                <a16:creationId xmlns:a16="http://schemas.microsoft.com/office/drawing/2014/main" id="{03F64277-90BA-491B-B19F-9439BDD93CCF}"/>
              </a:ext>
            </a:extLst>
          </p:cNvPr>
          <p:cNvSpPr/>
          <p:nvPr/>
        </p:nvSpPr>
        <p:spPr>
          <a:xfrm>
            <a:off x="3262313" y="4279900"/>
            <a:ext cx="5141912" cy="116363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Washing our hands with clean, warm water and soap will kill off the germs and keep our hands clean.</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E347CAE-D5C1-4209-A332-20D86F25E094}"/>
              </a:ext>
            </a:extLst>
          </p:cNvPr>
          <p:cNvSpPr>
            <a:spLocks noGrp="1"/>
          </p:cNvSpPr>
          <p:nvPr>
            <p:ph type="title"/>
          </p:nvPr>
        </p:nvSpPr>
        <p:spPr>
          <a:xfrm>
            <a:off x="457200" y="693738"/>
            <a:ext cx="8220075" cy="993775"/>
          </a:xfrm>
        </p:spPr>
        <p:txBody>
          <a:bodyPr/>
          <a:lstStyle/>
          <a:p>
            <a:pPr algn="ctr" eaLnBrk="1" hangingPunct="1"/>
            <a:r>
              <a:rPr lang="en-GB" altLang="en-US"/>
              <a:t>When Should We Wash </a:t>
            </a:r>
            <a:br>
              <a:rPr lang="en-GB" altLang="en-US"/>
            </a:br>
            <a:r>
              <a:rPr lang="en-GB" altLang="en-US"/>
              <a:t>Our Hands?</a:t>
            </a:r>
          </a:p>
        </p:txBody>
      </p:sp>
      <p:pic>
        <p:nvPicPr>
          <p:cNvPr id="14339" name="Picture 3">
            <a:extLst>
              <a:ext uri="{FF2B5EF4-FFF2-40B4-BE49-F238E27FC236}">
                <a16:creationId xmlns:a16="http://schemas.microsoft.com/office/drawing/2014/main" id="{B3688416-0F8E-4796-9AF4-C3FDCC6940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0738" y="3978275"/>
            <a:ext cx="279241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1554F646-403B-4ABD-8E73-1032729DC2B5}"/>
              </a:ext>
            </a:extLst>
          </p:cNvPr>
          <p:cNvSpPr/>
          <p:nvPr/>
        </p:nvSpPr>
        <p:spPr>
          <a:xfrm>
            <a:off x="750888" y="1860550"/>
            <a:ext cx="7653337" cy="90805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Can you think of times when its really important to wash your hands? Discuss!</a:t>
            </a:r>
          </a:p>
          <a:p>
            <a:pPr eaLnBrk="1" fontAlgn="auto" hangingPunct="1">
              <a:spcBef>
                <a:spcPts val="0"/>
              </a:spcBef>
              <a:spcAft>
                <a:spcPts val="0"/>
              </a:spcAft>
              <a:defRPr/>
            </a:pPr>
            <a:endParaRPr lang="en-GB" dirty="0">
              <a:solidFill>
                <a:schemeClr val="tx1"/>
              </a:solidFill>
            </a:endParaRPr>
          </a:p>
        </p:txBody>
      </p:sp>
      <p:sp>
        <p:nvSpPr>
          <p:cNvPr id="14341" name="Rectangle 5">
            <a:extLst>
              <a:ext uri="{FF2B5EF4-FFF2-40B4-BE49-F238E27FC236}">
                <a16:creationId xmlns:a16="http://schemas.microsoft.com/office/drawing/2014/main" id="{53205BE5-8371-4AA7-ABE0-110D9BB23C38}"/>
              </a:ext>
            </a:extLst>
          </p:cNvPr>
          <p:cNvSpPr>
            <a:spLocks noChangeArrowheads="1"/>
          </p:cNvSpPr>
          <p:nvPr/>
        </p:nvSpPr>
        <p:spPr bwMode="auto">
          <a:xfrm>
            <a:off x="750888" y="3068638"/>
            <a:ext cx="71405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When they are dirty!</a:t>
            </a:r>
          </a:p>
          <a:p>
            <a:pPr eaLnBrk="1" hangingPunct="1">
              <a:lnSpc>
                <a:spcPct val="100000"/>
              </a:lnSpc>
              <a:spcBef>
                <a:spcPct val="0"/>
              </a:spcBef>
              <a:buFontTx/>
              <a:buNone/>
            </a:pPr>
            <a:r>
              <a:rPr lang="en-GB" altLang="en-US">
                <a:solidFill>
                  <a:schemeClr val="tx1"/>
                </a:solidFill>
              </a:rPr>
              <a:t>Before we eat or help prepare food</a:t>
            </a:r>
          </a:p>
          <a:p>
            <a:pPr eaLnBrk="1" hangingPunct="1">
              <a:lnSpc>
                <a:spcPct val="100000"/>
              </a:lnSpc>
              <a:spcBef>
                <a:spcPct val="0"/>
              </a:spcBef>
              <a:buFontTx/>
              <a:buNone/>
            </a:pPr>
            <a:r>
              <a:rPr lang="en-GB" altLang="en-US">
                <a:solidFill>
                  <a:schemeClr val="tx1"/>
                </a:solidFill>
              </a:rPr>
              <a:t>After petting animals</a:t>
            </a:r>
          </a:p>
          <a:p>
            <a:pPr eaLnBrk="1" hangingPunct="1">
              <a:lnSpc>
                <a:spcPct val="100000"/>
              </a:lnSpc>
              <a:spcBef>
                <a:spcPct val="0"/>
              </a:spcBef>
              <a:buFontTx/>
              <a:buNone/>
            </a:pPr>
            <a:r>
              <a:rPr lang="en-GB" altLang="en-US">
                <a:solidFill>
                  <a:schemeClr val="tx1"/>
                </a:solidFill>
              </a:rPr>
              <a:t>After using the toilet</a:t>
            </a:r>
          </a:p>
          <a:p>
            <a:pPr eaLnBrk="1" hangingPunct="1">
              <a:lnSpc>
                <a:spcPct val="100000"/>
              </a:lnSpc>
              <a:spcBef>
                <a:spcPct val="0"/>
              </a:spcBef>
              <a:buFontTx/>
              <a:buNone/>
            </a:pPr>
            <a:r>
              <a:rPr lang="en-GB" altLang="en-US">
                <a:solidFill>
                  <a:schemeClr val="tx1"/>
                </a:solidFill>
              </a:rPr>
              <a:t>After we sneeze, cough or blow our noses</a:t>
            </a:r>
          </a:p>
          <a:p>
            <a:pPr eaLnBrk="1" hangingPunct="1">
              <a:lnSpc>
                <a:spcPct val="100000"/>
              </a:lnSpc>
              <a:spcBef>
                <a:spcPct val="0"/>
              </a:spcBef>
              <a:buFontTx/>
              <a:buNone/>
            </a:pPr>
            <a:r>
              <a:rPr lang="en-GB" altLang="en-US">
                <a:solidFill>
                  <a:schemeClr val="tx1"/>
                </a:solidFill>
              </a:rPr>
              <a:t>Before</a:t>
            </a:r>
            <a:r>
              <a:rPr lang="en-GB" altLang="en-US" b="1">
                <a:solidFill>
                  <a:schemeClr val="tx1"/>
                </a:solidFill>
              </a:rPr>
              <a:t> AND </a:t>
            </a:r>
            <a:r>
              <a:rPr lang="en-GB" altLang="en-US">
                <a:solidFill>
                  <a:schemeClr val="tx1"/>
                </a:solidFill>
              </a:rPr>
              <a:t>after visiting someone who is unwell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7A31BAB-A719-4776-9DE3-CEFBA246A3D2}"/>
              </a:ext>
            </a:extLst>
          </p:cNvPr>
          <p:cNvSpPr>
            <a:spLocks noGrp="1"/>
          </p:cNvSpPr>
          <p:nvPr>
            <p:ph type="title"/>
          </p:nvPr>
        </p:nvSpPr>
        <p:spPr>
          <a:xfrm>
            <a:off x="457200" y="479425"/>
            <a:ext cx="8220075" cy="993775"/>
          </a:xfrm>
        </p:spPr>
        <p:txBody>
          <a:bodyPr/>
          <a:lstStyle/>
          <a:p>
            <a:pPr eaLnBrk="1" hangingPunct="1"/>
            <a:r>
              <a:rPr lang="en-GB" altLang="en-US"/>
              <a:t>Don’t Forget About Your Nails</a:t>
            </a:r>
          </a:p>
        </p:txBody>
      </p:sp>
      <p:sp>
        <p:nvSpPr>
          <p:cNvPr id="5" name="Rounded Rectangle 4">
            <a:extLst>
              <a:ext uri="{FF2B5EF4-FFF2-40B4-BE49-F238E27FC236}">
                <a16:creationId xmlns:a16="http://schemas.microsoft.com/office/drawing/2014/main" id="{428FAAEE-238A-4EAB-8E2D-B10A6784A8B8}"/>
              </a:ext>
            </a:extLst>
          </p:cNvPr>
          <p:cNvSpPr/>
          <p:nvPr/>
        </p:nvSpPr>
        <p:spPr>
          <a:xfrm>
            <a:off x="750888" y="1473200"/>
            <a:ext cx="7653337" cy="90805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When washing our hands, it is important to keep our nails clean. Underneath our fingernails is a great place for germs to hide!</a:t>
            </a:r>
          </a:p>
          <a:p>
            <a:pPr eaLnBrk="1" fontAlgn="auto" hangingPunct="1">
              <a:spcBef>
                <a:spcPts val="0"/>
              </a:spcBef>
              <a:spcAft>
                <a:spcPts val="0"/>
              </a:spcAft>
              <a:defRPr/>
            </a:pPr>
            <a:endParaRPr lang="en-GB" dirty="0">
              <a:solidFill>
                <a:schemeClr val="tx1"/>
              </a:solidFill>
            </a:endParaRPr>
          </a:p>
        </p:txBody>
      </p:sp>
      <p:sp>
        <p:nvSpPr>
          <p:cNvPr id="15364" name="Rectangle 5">
            <a:extLst>
              <a:ext uri="{FF2B5EF4-FFF2-40B4-BE49-F238E27FC236}">
                <a16:creationId xmlns:a16="http://schemas.microsoft.com/office/drawing/2014/main" id="{31339480-CD16-4762-A166-693ED95790F7}"/>
              </a:ext>
            </a:extLst>
          </p:cNvPr>
          <p:cNvSpPr>
            <a:spLocks noChangeArrowheads="1"/>
          </p:cNvSpPr>
          <p:nvPr/>
        </p:nvSpPr>
        <p:spPr bwMode="auto">
          <a:xfrm>
            <a:off x="750888" y="2743200"/>
            <a:ext cx="6440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It’s best to keep your nails neatly trimmed and clean! </a:t>
            </a:r>
          </a:p>
        </p:txBody>
      </p:sp>
      <p:sp>
        <p:nvSpPr>
          <p:cNvPr id="15365" name="Rectangle 6">
            <a:extLst>
              <a:ext uri="{FF2B5EF4-FFF2-40B4-BE49-F238E27FC236}">
                <a16:creationId xmlns:a16="http://schemas.microsoft.com/office/drawing/2014/main" id="{DC510123-F114-43BB-8EB4-EA0F7ACE7EF5}"/>
              </a:ext>
            </a:extLst>
          </p:cNvPr>
          <p:cNvSpPr>
            <a:spLocks noChangeArrowheads="1"/>
          </p:cNvSpPr>
          <p:nvPr/>
        </p:nvSpPr>
        <p:spPr bwMode="auto">
          <a:xfrm>
            <a:off x="750888" y="3475038"/>
            <a:ext cx="309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And try not to bite them…….</a:t>
            </a:r>
          </a:p>
        </p:txBody>
      </p:sp>
      <p:pic>
        <p:nvPicPr>
          <p:cNvPr id="15366" name="Picture 2">
            <a:extLst>
              <a:ext uri="{FF2B5EF4-FFF2-40B4-BE49-F238E27FC236}">
                <a16:creationId xmlns:a16="http://schemas.microsoft.com/office/drawing/2014/main" id="{EA8EBD77-82C2-4E16-8EBE-6DEF7E227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110" b="6026"/>
          <a:stretch>
            <a:fillRect/>
          </a:stretch>
        </p:blipFill>
        <p:spPr bwMode="auto">
          <a:xfrm>
            <a:off x="5972175" y="3060700"/>
            <a:ext cx="28575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7142DD7-35DE-43A2-BCCE-5199B7376774}"/>
              </a:ext>
            </a:extLst>
          </p:cNvPr>
          <p:cNvSpPr>
            <a:spLocks noGrp="1"/>
          </p:cNvSpPr>
          <p:nvPr>
            <p:ph type="title"/>
          </p:nvPr>
        </p:nvSpPr>
        <p:spPr>
          <a:xfrm>
            <a:off x="457200" y="479425"/>
            <a:ext cx="8220075" cy="993775"/>
          </a:xfrm>
        </p:spPr>
        <p:txBody>
          <a:bodyPr/>
          <a:lstStyle/>
          <a:p>
            <a:pPr eaLnBrk="1" hangingPunct="1"/>
            <a:r>
              <a:rPr lang="en-GB" altLang="en-US"/>
              <a:t>Clean Clothes</a:t>
            </a:r>
          </a:p>
        </p:txBody>
      </p:sp>
      <p:pic>
        <p:nvPicPr>
          <p:cNvPr id="16387" name="Picture 2">
            <a:extLst>
              <a:ext uri="{FF2B5EF4-FFF2-40B4-BE49-F238E27FC236}">
                <a16:creationId xmlns:a16="http://schemas.microsoft.com/office/drawing/2014/main" id="{A37AF24E-2B26-4E2A-864F-1C4D34E47D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3163" y="3524250"/>
            <a:ext cx="40195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A0FF686E-A04E-425F-B336-AA4FDD930AD7}"/>
              </a:ext>
            </a:extLst>
          </p:cNvPr>
          <p:cNvSpPr/>
          <p:nvPr/>
        </p:nvSpPr>
        <p:spPr>
          <a:xfrm>
            <a:off x="750888" y="1473200"/>
            <a:ext cx="7653337" cy="908050"/>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It is really important to wear clean clothes. If we wore the same thing all the time, they would get dirty and start to smell. </a:t>
            </a:r>
          </a:p>
          <a:p>
            <a:pPr eaLnBrk="1" fontAlgn="auto" hangingPunct="1">
              <a:spcBef>
                <a:spcPts val="0"/>
              </a:spcBef>
              <a:spcAft>
                <a:spcPts val="0"/>
              </a:spcAft>
              <a:defRPr/>
            </a:pPr>
            <a:endParaRPr lang="en-GB" dirty="0">
              <a:solidFill>
                <a:schemeClr val="tx1"/>
              </a:solidFill>
            </a:endParaRPr>
          </a:p>
        </p:txBody>
      </p:sp>
      <p:sp>
        <p:nvSpPr>
          <p:cNvPr id="16389" name="Rectangle 4">
            <a:extLst>
              <a:ext uri="{FF2B5EF4-FFF2-40B4-BE49-F238E27FC236}">
                <a16:creationId xmlns:a16="http://schemas.microsoft.com/office/drawing/2014/main" id="{B7F61523-3143-40FA-8EEF-565C749304AF}"/>
              </a:ext>
            </a:extLst>
          </p:cNvPr>
          <p:cNvSpPr>
            <a:spLocks noChangeArrowheads="1"/>
          </p:cNvSpPr>
          <p:nvPr/>
        </p:nvSpPr>
        <p:spPr bwMode="auto">
          <a:xfrm>
            <a:off x="750888" y="2519363"/>
            <a:ext cx="7653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We don’t mean wear new, clean clothes every day, but if, for example, you wear the same trousers to school for a few days, make sure that you take them off as soon as you get home and let them air out for a while!</a:t>
            </a: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TotalTime>
  <Words>950</Words>
  <Application>Microsoft Office PowerPoint</Application>
  <PresentationFormat>On-screen Show (4:3)</PresentationFormat>
  <Paragraphs>102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What Is Personal Hygiene?</vt:lpstr>
      <vt:lpstr>What Does It Include?</vt:lpstr>
      <vt:lpstr>Brushing Our Teeth</vt:lpstr>
      <vt:lpstr>Washing Our Hands</vt:lpstr>
      <vt:lpstr>Handwashing</vt:lpstr>
      <vt:lpstr>When Should We Wash  Our Hands?</vt:lpstr>
      <vt:lpstr>Don’t Forget About Your Nails</vt:lpstr>
      <vt:lpstr>Clean Clothes</vt:lpstr>
      <vt:lpstr>Don’t Forget Your Underwear!</vt:lpstr>
      <vt:lpstr>Showering or Bathing Regularly</vt:lpstr>
      <vt:lpstr>Scrub-a-dub-dub</vt:lpstr>
      <vt:lpstr>Keeping Our Noses Clean</vt:lpstr>
      <vt:lpstr>Using a Tissue</vt:lpstr>
      <vt:lpstr>Spreading Germs</vt:lpstr>
      <vt:lpstr>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Fletcher</dc:creator>
  <cp:lastModifiedBy>nicole simons</cp:lastModifiedBy>
  <cp:revision>33</cp:revision>
  <dcterms:created xsi:type="dcterms:W3CDTF">2017-05-24T09:14:28Z</dcterms:created>
  <dcterms:modified xsi:type="dcterms:W3CDTF">2020-06-22T14:05:38Z</dcterms:modified>
</cp:coreProperties>
</file>