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  <p:embeddedFont>
      <p:font typeface="Twinkl SemiBold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4"/>
    <a:srgbClr val="ED74A9"/>
    <a:srgbClr val="EEBCD9"/>
    <a:srgbClr val="E5C801"/>
    <a:srgbClr val="87BD31"/>
    <a:srgbClr val="CDE197"/>
    <a:srgbClr val="E7C702"/>
    <a:srgbClr val="FFE000"/>
    <a:srgbClr val="FBD081"/>
    <a:srgbClr val="F8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53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750885" y="2395130"/>
            <a:ext cx="7632700" cy="675874"/>
          </a:xfrm>
          <a:prstGeom prst="roundRect">
            <a:avLst/>
          </a:prstGeom>
          <a:solidFill>
            <a:srgbClr val="FFE864"/>
          </a:solidFill>
          <a:ln w="28575">
            <a:solidFill>
              <a:srgbClr val="E5C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114300">
              <a:spcBef>
                <a:spcPts val="0"/>
              </a:spcBef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They believe he died on the cross and</a:t>
            </a:r>
          </a:p>
          <a:p>
            <a:pPr marL="228600" lvl="0" indent="-114300">
              <a:spcBef>
                <a:spcPts val="0"/>
              </a:spcBef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then came back to life again. 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50885" y="1652468"/>
            <a:ext cx="7632700" cy="495108"/>
          </a:xfrm>
          <a:prstGeom prst="roundRect">
            <a:avLst/>
          </a:prstGeom>
          <a:solidFill>
            <a:srgbClr val="CDE197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114300">
              <a:spcBef>
                <a:spcPts val="0"/>
              </a:spcBef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At Easter, Christians celebrate the new life of Jesus.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30" y="1900022"/>
            <a:ext cx="7358332" cy="4379852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Twinkl" pitchFamily="50" charset="0"/>
                <a:sym typeface="Arial"/>
              </a:rPr>
              <a:t>The Cross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0884" y="4089948"/>
            <a:ext cx="564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At Easter, Christians celebrate the new life of Jesus. </a:t>
            </a:r>
          </a:p>
        </p:txBody>
      </p:sp>
      <p:grpSp>
        <p:nvGrpSpPr>
          <p:cNvPr id="13" name="Did you Know"/>
          <p:cNvGrpSpPr/>
          <p:nvPr/>
        </p:nvGrpSpPr>
        <p:grpSpPr>
          <a:xfrm>
            <a:off x="750885" y="3139186"/>
            <a:ext cx="2708695" cy="923330"/>
            <a:chOff x="750885" y="3139186"/>
            <a:chExt cx="2708695" cy="92333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750885" y="3348663"/>
              <a:ext cx="2708695" cy="495108"/>
            </a:xfrm>
            <a:prstGeom prst="roundRect">
              <a:avLst/>
            </a:prstGeom>
            <a:solidFill>
              <a:srgbClr val="EEBCD9"/>
            </a:solidFill>
            <a:ln w="28575">
              <a:solidFill>
                <a:srgbClr val="ED7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lvl="0" indent="-114300" algn="r">
                <a:spcBef>
                  <a:spcPts val="0"/>
                </a:spcBef>
                <a:buNone/>
              </a:pPr>
              <a:r>
                <a:rPr lang="en-GB" dirty="0">
                  <a:solidFill>
                    <a:schemeClr val="tx1"/>
                  </a:solidFill>
                  <a:latin typeface="Twinkl" pitchFamily="50" charset="0"/>
                </a:rPr>
                <a:t>Did you know?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97148" y="3175982"/>
              <a:ext cx="831227" cy="831227"/>
            </a:xfrm>
            <a:prstGeom prst="ellipse">
              <a:avLst/>
            </a:prstGeom>
            <a:solidFill>
              <a:srgbClr val="ED7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6729" y="3139186"/>
              <a:ext cx="4754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698739" y="2363638"/>
            <a:ext cx="2216989" cy="3726611"/>
          </a:xfrm>
          <a:prstGeom prst="roundRect">
            <a:avLst/>
          </a:prstGeom>
          <a:solidFill>
            <a:srgbClr val="ED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Chicks, Lambs and Buds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698740" y="1542691"/>
            <a:ext cx="2216989" cy="2216989"/>
          </a:xfrm>
          <a:prstGeom prst="ellipse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80689" y="3829170"/>
            <a:ext cx="20530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At Easter time, in the spring, the weather starts to become warmer and chicks hatch from their eggs. </a:t>
            </a:r>
            <a:r>
              <a:rPr lang="en-GB" dirty="0">
                <a:solidFill>
                  <a:srgbClr val="FF0000"/>
                </a:solidFill>
                <a:latin typeface="Twinkl" pitchFamily="50" charset="0"/>
              </a:rPr>
              <a:t> </a:t>
            </a:r>
          </a:p>
          <a:p>
            <a:endParaRPr lang="en-GB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3428280" y="2363638"/>
            <a:ext cx="2216989" cy="3726611"/>
          </a:xfrm>
          <a:prstGeom prst="roundRect">
            <a:avLst/>
          </a:prstGeom>
          <a:solidFill>
            <a:srgbClr val="E5C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428281" y="1542691"/>
            <a:ext cx="2216989" cy="2216989"/>
          </a:xfrm>
          <a:prstGeom prst="ellipse">
            <a:avLst/>
          </a:prstGeom>
          <a:solidFill>
            <a:srgbClr val="FFE864"/>
          </a:solidFill>
          <a:ln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346329" y="3829170"/>
            <a:ext cx="2216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 algn="ctr">
              <a:buNone/>
            </a:pPr>
            <a:r>
              <a:rPr lang="en-GB" dirty="0">
                <a:latin typeface="Twinkl" pitchFamily="50" charset="0"/>
              </a:rPr>
              <a:t>Many animals give birth to their young at Easter time. The new baby animals are signs of new life at Easter. </a:t>
            </a:r>
            <a:endParaRPr lang="en-GB" dirty="0">
              <a:solidFill>
                <a:srgbClr val="FF0000"/>
              </a:solidFill>
              <a:latin typeface="Twinkl" pitchFamily="50" charset="0"/>
            </a:endParaRPr>
          </a:p>
          <a:p>
            <a:endParaRPr lang="en-GB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6075871" y="2363638"/>
            <a:ext cx="2216989" cy="3726611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075872" y="1542691"/>
            <a:ext cx="2216989" cy="2216989"/>
          </a:xfrm>
          <a:prstGeom prst="ellipse">
            <a:avLst/>
          </a:prstGeom>
          <a:solidFill>
            <a:srgbClr val="CDE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926347" y="3829170"/>
            <a:ext cx="23665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 algn="ctr">
              <a:buNone/>
            </a:pPr>
            <a:r>
              <a:rPr lang="en-GB" dirty="0">
                <a:latin typeface="Twinkl" pitchFamily="50" charset="0"/>
              </a:rPr>
              <a:t>You find lots of buds on many trees at Easter time. The buds contain new life.</a:t>
            </a:r>
          </a:p>
          <a:p>
            <a:pPr marL="228600" indent="-114300" algn="ctr">
              <a:buNone/>
            </a:pPr>
            <a:r>
              <a:rPr lang="en-GB" dirty="0">
                <a:latin typeface="Twinkl" pitchFamily="50" charset="0"/>
              </a:rPr>
              <a:t>Leaves and flowers grow from the buds.  </a:t>
            </a:r>
          </a:p>
          <a:p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29" y="1897811"/>
            <a:ext cx="1319850" cy="16412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75" y="1909474"/>
            <a:ext cx="1396198" cy="16178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857" y="1724906"/>
            <a:ext cx="1145719" cy="18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/>
          <p:cNvSpPr/>
          <p:nvPr/>
        </p:nvSpPr>
        <p:spPr>
          <a:xfrm>
            <a:off x="750884" y="1652468"/>
            <a:ext cx="6641953" cy="762928"/>
          </a:xfrm>
          <a:prstGeom prst="roundRect">
            <a:avLst/>
          </a:prstGeom>
          <a:solidFill>
            <a:srgbClr val="CDE197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85725" lvl="0" indent="28575">
              <a:spcBef>
                <a:spcPts val="0"/>
              </a:spcBef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Easter eggs are the same shape as the eggs </a:t>
            </a:r>
          </a:p>
          <a:p>
            <a:pPr marL="85725" lvl="0" indent="28575">
              <a:spcBef>
                <a:spcPts val="0"/>
              </a:spcBef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that chicks </a:t>
            </a:r>
            <a:r>
              <a:rPr lang="en-GB">
                <a:solidFill>
                  <a:schemeClr val="tx1"/>
                </a:solidFill>
                <a:latin typeface="Twinkl" pitchFamily="50" charset="0"/>
              </a:rPr>
              <a:t>hatch from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at Easter time.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57" y="2162118"/>
            <a:ext cx="1101130" cy="1375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Easter Eggs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0884" y="3848449"/>
            <a:ext cx="475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An egg cracking also makes some Christians think of Jesus breaking out of the tomb, where his body was put when he died. </a:t>
            </a:r>
          </a:p>
          <a:p>
            <a:endParaRPr lang="en-GB" dirty="0"/>
          </a:p>
        </p:txBody>
      </p:sp>
      <p:grpSp>
        <p:nvGrpSpPr>
          <p:cNvPr id="31" name="Group 30" hidden="1"/>
          <p:cNvGrpSpPr/>
          <p:nvPr/>
        </p:nvGrpSpPr>
        <p:grpSpPr>
          <a:xfrm>
            <a:off x="2046924" y="3330225"/>
            <a:ext cx="6638975" cy="3079202"/>
            <a:chOff x="2046924" y="3330225"/>
            <a:chExt cx="6638975" cy="3079202"/>
          </a:xfrm>
        </p:grpSpPr>
        <p:pic>
          <p:nvPicPr>
            <p:cNvPr id="29" name="Ray of Light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96" r="50103"/>
            <a:stretch/>
          </p:blipFill>
          <p:spPr>
            <a:xfrm rot="5400000">
              <a:off x="5469390" y="3192918"/>
              <a:ext cx="3079202" cy="3353816"/>
            </a:xfrm>
            <a:prstGeom prst="roundRect">
              <a:avLst>
                <a:gd name="adj" fmla="val 5741"/>
              </a:avLst>
            </a:prstGeom>
          </p:spPr>
        </p:pic>
        <p:sp>
          <p:nvSpPr>
            <p:cNvPr id="19" name="It Reminds them that Jesus came back to life."/>
            <p:cNvSpPr/>
            <p:nvPr/>
          </p:nvSpPr>
          <p:spPr>
            <a:xfrm>
              <a:off x="2046924" y="5049188"/>
              <a:ext cx="3855559" cy="768382"/>
            </a:xfrm>
            <a:prstGeom prst="roundRect">
              <a:avLst/>
            </a:prstGeom>
            <a:solidFill>
              <a:srgbClr val="4DB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 lvl="0" indent="28575">
                <a:spcBef>
                  <a:spcPts val="0"/>
                </a:spcBef>
                <a:buNone/>
              </a:pPr>
              <a:r>
                <a:rPr lang="en-GB" dirty="0">
                  <a:solidFill>
                    <a:schemeClr val="tx1"/>
                  </a:solidFill>
                  <a:latin typeface="Twinkl" pitchFamily="50" charset="0"/>
                </a:rPr>
                <a:t>It reminds them that </a:t>
              </a:r>
              <a:br>
                <a:rPr lang="en-GB" dirty="0">
                  <a:solidFill>
                    <a:schemeClr val="tx1"/>
                  </a:solidFill>
                  <a:latin typeface="Twinkl" pitchFamily="50" charset="0"/>
                </a:rPr>
              </a:br>
              <a:r>
                <a:rPr lang="en-GB" dirty="0">
                  <a:solidFill>
                    <a:schemeClr val="tx1"/>
                  </a:solidFill>
                  <a:latin typeface="Twinkl" pitchFamily="50" charset="0"/>
                </a:rPr>
                <a:t>Jesus came back to life. </a:t>
              </a:r>
            </a:p>
          </p:txBody>
        </p:sp>
        <p:pic>
          <p:nvPicPr>
            <p:cNvPr id="24" name="Jesus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1"/>
            <a:stretch/>
          </p:blipFill>
          <p:spPr>
            <a:xfrm>
              <a:off x="4766728" y="3713343"/>
              <a:ext cx="2092837" cy="2696084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3699" y="1474536"/>
            <a:ext cx="2329689" cy="21814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1670" y="2438923"/>
            <a:ext cx="940380" cy="127818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3"/>
          <a:stretch/>
        </p:blipFill>
        <p:spPr>
          <a:xfrm rot="20290916">
            <a:off x="4522014" y="2629731"/>
            <a:ext cx="791533" cy="970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D4532-35BB-46C6-835F-E4B08AE8F4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5" y="4169219"/>
            <a:ext cx="4018345" cy="1812751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135611" y="3821124"/>
            <a:ext cx="7558677" cy="2585454"/>
            <a:chOff x="1127222" y="3838376"/>
            <a:chExt cx="7558677" cy="2585454"/>
          </a:xfrm>
        </p:grpSpPr>
        <p:grpSp>
          <p:nvGrpSpPr>
            <p:cNvPr id="54" name="Group 53"/>
            <p:cNvGrpSpPr/>
            <p:nvPr/>
          </p:nvGrpSpPr>
          <p:grpSpPr>
            <a:xfrm>
              <a:off x="1127222" y="3862852"/>
              <a:ext cx="5604049" cy="2560978"/>
              <a:chOff x="1195643" y="3865174"/>
              <a:chExt cx="5604049" cy="2560978"/>
            </a:xfrm>
          </p:grpSpPr>
          <p:sp>
            <p:nvSpPr>
              <p:cNvPr id="52" name="Rectangle: Rounded Corners 51"/>
              <p:cNvSpPr/>
              <p:nvPr/>
            </p:nvSpPr>
            <p:spPr>
              <a:xfrm>
                <a:off x="1195643" y="5220393"/>
                <a:ext cx="4291221" cy="762928"/>
              </a:xfrm>
              <a:prstGeom prst="roundRect">
                <a:avLst/>
              </a:prstGeom>
              <a:solidFill>
                <a:srgbClr val="EEBCD9"/>
              </a:solidFill>
              <a:ln w="28575">
                <a:solidFill>
                  <a:srgbClr val="ED74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92075" lvl="0">
                  <a:spcBef>
                    <a:spcPts val="0"/>
                  </a:spcBef>
                  <a:buNone/>
                </a:pPr>
                <a:r>
                  <a:rPr lang="en-GB" dirty="0">
                    <a:solidFill>
                      <a:schemeClr val="tx1"/>
                    </a:solidFill>
                    <a:latin typeface="Twinkl" pitchFamily="50" charset="0"/>
                  </a:rPr>
                  <a:t>It reminds them that Jesus</a:t>
                </a:r>
                <a:br>
                  <a:rPr lang="en-GB" dirty="0">
                    <a:solidFill>
                      <a:schemeClr val="tx1"/>
                    </a:solidFill>
                    <a:latin typeface="Twinkl" pitchFamily="50" charset="0"/>
                  </a:rPr>
                </a:br>
                <a:r>
                  <a:rPr lang="en-GB" dirty="0">
                    <a:solidFill>
                      <a:schemeClr val="tx1"/>
                    </a:solidFill>
                    <a:latin typeface="Twinkl" pitchFamily="50" charset="0"/>
                  </a:rPr>
                  <a:t>came back to life</a:t>
                </a:r>
                <a:r>
                  <a:rPr lang="en-GB" baseline="-25000" dirty="0">
                    <a:solidFill>
                      <a:schemeClr val="tx1"/>
                    </a:solidFill>
                    <a:latin typeface="Twinkl" pitchFamily="50" charset="0"/>
                  </a:rPr>
                  <a:t>. </a:t>
                </a:r>
              </a:p>
            </p:txBody>
          </p:sp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166"/>
              <a:stretch/>
            </p:blipFill>
            <p:spPr>
              <a:xfrm>
                <a:off x="4690088" y="3865174"/>
                <a:ext cx="2109604" cy="2560978"/>
              </a:xfrm>
              <a:prstGeom prst="rect">
                <a:avLst/>
              </a:prstGeom>
            </p:spPr>
          </p:pic>
        </p:grp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74" r="58104"/>
            <a:stretch/>
          </p:blipFill>
          <p:spPr>
            <a:xfrm rot="5400000">
              <a:off x="5674359" y="3412290"/>
              <a:ext cx="2585454" cy="3437626"/>
            </a:xfrm>
            <a:prstGeom prst="roundRect">
              <a:avLst>
                <a:gd name="adj" fmla="val 7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3726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183387" y="3435867"/>
            <a:ext cx="4541963" cy="2649509"/>
            <a:chOff x="2984980" y="3435867"/>
            <a:chExt cx="4541963" cy="26495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79099" y="3435867"/>
              <a:ext cx="882719" cy="24934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98318" y="3591923"/>
              <a:ext cx="1190854" cy="249345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73114" y="3483533"/>
              <a:ext cx="1009387" cy="24934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1857" y="3494974"/>
              <a:ext cx="522721" cy="249345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84980" y="3495694"/>
              <a:ext cx="998288" cy="249345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83357" y="3494975"/>
              <a:ext cx="998288" cy="249345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04222" y="3532096"/>
              <a:ext cx="522721" cy="249345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Daffodils</a:t>
            </a:r>
            <a:endParaRPr lang="en-GB" dirty="0"/>
          </a:p>
        </p:txBody>
      </p:sp>
      <p:sp>
        <p:nvSpPr>
          <p:cNvPr id="3" name="Rectangle: Rounded Corners 2"/>
          <p:cNvSpPr/>
          <p:nvPr/>
        </p:nvSpPr>
        <p:spPr>
          <a:xfrm>
            <a:off x="2709082" y="5052065"/>
            <a:ext cx="5753431" cy="1141701"/>
          </a:xfrm>
          <a:prstGeom prst="roundRect">
            <a:avLst/>
          </a:prstGeom>
          <a:solidFill>
            <a:srgbClr val="FFE864"/>
          </a:solidFill>
          <a:ln w="28575">
            <a:solidFill>
              <a:srgbClr val="E7C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0" indent="28575" algn="r">
              <a:spcBef>
                <a:spcPts val="0"/>
              </a:spcBef>
              <a:buNone/>
              <a:tabLst>
                <a:tab pos="85725" algn="l"/>
              </a:tabLs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Some people say their gardens have ‘come to life’ when they see all of the new flowers growing.  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664233" y="1521485"/>
            <a:ext cx="7632700" cy="725381"/>
          </a:xfrm>
          <a:prstGeom prst="roundRect">
            <a:avLst/>
          </a:prstGeom>
          <a:solidFill>
            <a:srgbClr val="EEBCD9"/>
          </a:solidFill>
          <a:ln w="28575">
            <a:solidFill>
              <a:srgbClr val="ED7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0">
              <a:spcBef>
                <a:spcPts val="0"/>
              </a:spcBef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After the cold winter, at Easter time, it begins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to get warmer and lots of new flowers grow.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3" y="2463646"/>
            <a:ext cx="2651982" cy="389402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55011" y="1023592"/>
            <a:ext cx="2792462" cy="2246712"/>
            <a:chOff x="5655011" y="1023592"/>
            <a:chExt cx="2792462" cy="22467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011" y="1593976"/>
              <a:ext cx="1458484" cy="16284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67" y="1023592"/>
              <a:ext cx="1184271" cy="13223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07625">
              <a:off x="7515087" y="1676456"/>
              <a:ext cx="932386" cy="10410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25163">
              <a:off x="6615207" y="1948002"/>
              <a:ext cx="1184271" cy="1322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1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4" y="4377509"/>
            <a:ext cx="2163650" cy="1894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50" charset="0"/>
              </a:rPr>
              <a:t>Frog Spawn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61" b="73729"/>
          <a:stretch/>
        </p:blipFill>
        <p:spPr>
          <a:xfrm>
            <a:off x="875498" y="3454179"/>
            <a:ext cx="2738968" cy="564114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3786997" y="4678353"/>
            <a:ext cx="4497468" cy="517028"/>
          </a:xfrm>
          <a:prstGeom prst="roundRect">
            <a:avLst/>
          </a:prstGeom>
          <a:solidFill>
            <a:srgbClr val="EEBCD9"/>
          </a:solidFill>
          <a:ln w="28575">
            <a:solidFill>
              <a:srgbClr val="ED7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0" indent="28575" algn="r">
              <a:spcBef>
                <a:spcPts val="0"/>
              </a:spcBef>
              <a:buNone/>
              <a:tabLst>
                <a:tab pos="85725" algn="l"/>
              </a:tabLst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 tadpoles then grow into frogs.  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638352" y="1683772"/>
            <a:ext cx="6452559" cy="517028"/>
          </a:xfrm>
          <a:prstGeom prst="roundRect">
            <a:avLst/>
          </a:prstGeom>
          <a:solidFill>
            <a:srgbClr val="CDE197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114300">
              <a:spcBef>
                <a:spcPts val="0"/>
              </a:spcBef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 frog spawn is the start of the new life.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3382">
            <a:off x="6522667" y="1066919"/>
            <a:ext cx="1888578" cy="20161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0496" y="2512170"/>
            <a:ext cx="5848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Frog spawn is made up of thousands of eggs that 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develop into tadpoles. </a:t>
            </a:r>
          </a:p>
          <a:p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2" t="27780" r="7452" b="41288"/>
          <a:stretch/>
        </p:blipFill>
        <p:spPr>
          <a:xfrm>
            <a:off x="2697913" y="3475471"/>
            <a:ext cx="2738968" cy="5641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58332" r="-6638" b="-8057"/>
          <a:stretch/>
        </p:blipFill>
        <p:spPr>
          <a:xfrm>
            <a:off x="5009424" y="3022040"/>
            <a:ext cx="2738968" cy="906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52" y="4281099"/>
            <a:ext cx="2324461" cy="19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5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Signs of New Life at Easter Time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33242" y="1473201"/>
            <a:ext cx="7755150" cy="748878"/>
          </a:xfrm>
          <a:prstGeom prst="roundRect">
            <a:avLst/>
          </a:prstGeom>
          <a:solidFill>
            <a:srgbClr val="EEBCD9"/>
          </a:solidFill>
          <a:ln w="28575">
            <a:solidFill>
              <a:srgbClr val="ED7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There are lots of signs of new life that you may see at Easter time. </a:t>
            </a:r>
          </a:p>
          <a:p>
            <a:pPr lvl="0">
              <a:buNone/>
            </a:pP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remember what they are?</a:t>
            </a:r>
          </a:p>
        </p:txBody>
      </p:sp>
      <p:sp>
        <p:nvSpPr>
          <p:cNvPr id="5" name="1 spawn"/>
          <p:cNvSpPr/>
          <p:nvPr/>
        </p:nvSpPr>
        <p:spPr>
          <a:xfrm>
            <a:off x="733242" y="2927762"/>
            <a:ext cx="2372267" cy="391890"/>
          </a:xfrm>
          <a:prstGeom prst="roundRect">
            <a:avLst/>
          </a:prstGeom>
          <a:solidFill>
            <a:srgbClr val="CDE197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?</a:t>
            </a:r>
          </a:p>
        </p:txBody>
      </p:sp>
      <p:sp>
        <p:nvSpPr>
          <p:cNvPr id="6" name="2 Daff"/>
          <p:cNvSpPr/>
          <p:nvPr/>
        </p:nvSpPr>
        <p:spPr>
          <a:xfrm>
            <a:off x="733240" y="3399592"/>
            <a:ext cx="2372267" cy="391890"/>
          </a:xfrm>
          <a:prstGeom prst="roundRect">
            <a:avLst/>
          </a:prstGeom>
          <a:solidFill>
            <a:srgbClr val="EEBCD9"/>
          </a:solidFill>
          <a:ln w="28575">
            <a:solidFill>
              <a:srgbClr val="ED7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?</a:t>
            </a:r>
          </a:p>
        </p:txBody>
      </p:sp>
      <p:sp>
        <p:nvSpPr>
          <p:cNvPr id="7" name="3 Egg"/>
          <p:cNvSpPr/>
          <p:nvPr/>
        </p:nvSpPr>
        <p:spPr>
          <a:xfrm>
            <a:off x="733240" y="3871422"/>
            <a:ext cx="2372267" cy="391890"/>
          </a:xfrm>
          <a:prstGeom prst="roundRect">
            <a:avLst/>
          </a:prstGeom>
          <a:solidFill>
            <a:srgbClr val="FFE864"/>
          </a:solidFill>
          <a:ln w="28575">
            <a:solidFill>
              <a:srgbClr val="E7C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?</a:t>
            </a:r>
          </a:p>
        </p:txBody>
      </p:sp>
      <p:sp>
        <p:nvSpPr>
          <p:cNvPr id="8" name="4 Buds"/>
          <p:cNvSpPr/>
          <p:nvPr/>
        </p:nvSpPr>
        <p:spPr>
          <a:xfrm>
            <a:off x="733240" y="4343252"/>
            <a:ext cx="2372267" cy="391890"/>
          </a:xfrm>
          <a:prstGeom prst="roundRect">
            <a:avLst/>
          </a:prstGeom>
          <a:solidFill>
            <a:srgbClr val="CDE197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?</a:t>
            </a:r>
          </a:p>
        </p:txBody>
      </p:sp>
      <p:sp>
        <p:nvSpPr>
          <p:cNvPr id="9" name="5 lamb"/>
          <p:cNvSpPr/>
          <p:nvPr/>
        </p:nvSpPr>
        <p:spPr>
          <a:xfrm>
            <a:off x="733240" y="4815082"/>
            <a:ext cx="2372267" cy="391890"/>
          </a:xfrm>
          <a:prstGeom prst="roundRect">
            <a:avLst/>
          </a:prstGeom>
          <a:solidFill>
            <a:srgbClr val="EEBCD9"/>
          </a:solidFill>
          <a:ln w="28575">
            <a:solidFill>
              <a:srgbClr val="ED7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?</a:t>
            </a:r>
          </a:p>
        </p:txBody>
      </p:sp>
      <p:sp>
        <p:nvSpPr>
          <p:cNvPr id="10" name="6 Chicks"/>
          <p:cNvSpPr/>
          <p:nvPr/>
        </p:nvSpPr>
        <p:spPr>
          <a:xfrm>
            <a:off x="733240" y="5286912"/>
            <a:ext cx="2372267" cy="391890"/>
          </a:xfrm>
          <a:prstGeom prst="roundRect">
            <a:avLst/>
          </a:prstGeom>
          <a:solidFill>
            <a:srgbClr val="FFE864"/>
          </a:solidFill>
          <a:ln w="28575">
            <a:solidFill>
              <a:srgbClr val="E7C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?</a:t>
            </a:r>
          </a:p>
        </p:txBody>
      </p:sp>
      <p:sp>
        <p:nvSpPr>
          <p:cNvPr id="11" name="7 cross"/>
          <p:cNvSpPr/>
          <p:nvPr/>
        </p:nvSpPr>
        <p:spPr>
          <a:xfrm>
            <a:off x="733240" y="5758745"/>
            <a:ext cx="2372267" cy="391890"/>
          </a:xfrm>
          <a:prstGeom prst="roundRect">
            <a:avLst/>
          </a:prstGeom>
          <a:solidFill>
            <a:srgbClr val="CDE197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240" y="2349121"/>
            <a:ext cx="772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question marks below.</a:t>
            </a:r>
          </a:p>
        </p:txBody>
      </p:sp>
      <p:sp>
        <p:nvSpPr>
          <p:cNvPr id="13" name="Frog Spawn"/>
          <p:cNvSpPr/>
          <p:nvPr/>
        </p:nvSpPr>
        <p:spPr>
          <a:xfrm>
            <a:off x="3683479" y="5758745"/>
            <a:ext cx="4537495" cy="391890"/>
          </a:xfrm>
          <a:prstGeom prst="roundRect">
            <a:avLst/>
          </a:prstGeom>
          <a:solidFill>
            <a:srgbClr val="CDE197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Frog Spawn</a:t>
            </a:r>
          </a:p>
        </p:txBody>
      </p:sp>
      <p:sp>
        <p:nvSpPr>
          <p:cNvPr id="14" name="Daffodils"/>
          <p:cNvSpPr/>
          <p:nvPr/>
        </p:nvSpPr>
        <p:spPr>
          <a:xfrm>
            <a:off x="3683479" y="5758745"/>
            <a:ext cx="4537495" cy="391890"/>
          </a:xfrm>
          <a:prstGeom prst="roundRect">
            <a:avLst/>
          </a:prstGeom>
          <a:solidFill>
            <a:srgbClr val="EEBCD9"/>
          </a:solidFill>
          <a:ln w="28575">
            <a:solidFill>
              <a:srgbClr val="ED7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Daffodils</a:t>
            </a:r>
          </a:p>
        </p:txBody>
      </p:sp>
      <p:sp>
        <p:nvSpPr>
          <p:cNvPr id="15" name="Easter Eggs"/>
          <p:cNvSpPr/>
          <p:nvPr/>
        </p:nvSpPr>
        <p:spPr>
          <a:xfrm>
            <a:off x="3683479" y="5758745"/>
            <a:ext cx="4537495" cy="391890"/>
          </a:xfrm>
          <a:prstGeom prst="roundRect">
            <a:avLst/>
          </a:prstGeom>
          <a:solidFill>
            <a:srgbClr val="FFE864"/>
          </a:solidFill>
          <a:ln w="28575">
            <a:solidFill>
              <a:srgbClr val="E7C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Easter Eggs</a:t>
            </a:r>
          </a:p>
        </p:txBody>
      </p:sp>
      <p:sp>
        <p:nvSpPr>
          <p:cNvPr id="16" name="buds"/>
          <p:cNvSpPr/>
          <p:nvPr/>
        </p:nvSpPr>
        <p:spPr>
          <a:xfrm>
            <a:off x="3683479" y="5758745"/>
            <a:ext cx="4537495" cy="391890"/>
          </a:xfrm>
          <a:prstGeom prst="roundRect">
            <a:avLst/>
          </a:prstGeom>
          <a:solidFill>
            <a:srgbClr val="CDE197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Buds</a:t>
            </a:r>
          </a:p>
        </p:txBody>
      </p:sp>
      <p:sp>
        <p:nvSpPr>
          <p:cNvPr id="17" name="lambs"/>
          <p:cNvSpPr/>
          <p:nvPr/>
        </p:nvSpPr>
        <p:spPr>
          <a:xfrm>
            <a:off x="3683479" y="5758745"/>
            <a:ext cx="4537495" cy="391890"/>
          </a:xfrm>
          <a:prstGeom prst="roundRect">
            <a:avLst/>
          </a:prstGeom>
          <a:solidFill>
            <a:srgbClr val="EEBCD9"/>
          </a:solidFill>
          <a:ln w="28575">
            <a:solidFill>
              <a:srgbClr val="ED7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Lambs</a:t>
            </a:r>
          </a:p>
        </p:txBody>
      </p:sp>
      <p:sp>
        <p:nvSpPr>
          <p:cNvPr id="18" name="chicks"/>
          <p:cNvSpPr/>
          <p:nvPr/>
        </p:nvSpPr>
        <p:spPr>
          <a:xfrm>
            <a:off x="3683479" y="5758745"/>
            <a:ext cx="4537495" cy="391890"/>
          </a:xfrm>
          <a:prstGeom prst="roundRect">
            <a:avLst/>
          </a:prstGeom>
          <a:solidFill>
            <a:srgbClr val="FFE864"/>
          </a:solidFill>
          <a:ln w="28575">
            <a:solidFill>
              <a:srgbClr val="E7C7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Chicks</a:t>
            </a:r>
          </a:p>
        </p:txBody>
      </p:sp>
      <p:sp>
        <p:nvSpPr>
          <p:cNvPr id="19" name="the vross"/>
          <p:cNvSpPr/>
          <p:nvPr/>
        </p:nvSpPr>
        <p:spPr>
          <a:xfrm>
            <a:off x="3683479" y="5758745"/>
            <a:ext cx="4537495" cy="391890"/>
          </a:xfrm>
          <a:prstGeom prst="roundRect">
            <a:avLst/>
          </a:prstGeom>
          <a:solidFill>
            <a:srgbClr val="CDE197"/>
          </a:solidFill>
          <a:ln w="28575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The Cross</a:t>
            </a:r>
          </a:p>
        </p:txBody>
      </p:sp>
      <p:pic>
        <p:nvPicPr>
          <p:cNvPr id="20" name="Frog Spawn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3382">
            <a:off x="4759325" y="2965118"/>
            <a:ext cx="2385802" cy="2546964"/>
          </a:xfrm>
          <a:prstGeom prst="rect">
            <a:avLst/>
          </a:prstGeom>
        </p:spPr>
      </p:pic>
      <p:pic>
        <p:nvPicPr>
          <p:cNvPr id="21" name="Daff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3" y="2818533"/>
            <a:ext cx="2404827" cy="2685119"/>
          </a:xfrm>
          <a:prstGeom prst="rect">
            <a:avLst/>
          </a:prstGeom>
        </p:spPr>
      </p:pic>
      <p:pic>
        <p:nvPicPr>
          <p:cNvPr id="22" name="egg 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32" y="2973546"/>
            <a:ext cx="1744887" cy="2371692"/>
          </a:xfrm>
          <a:prstGeom prst="rect">
            <a:avLst/>
          </a:prstGeom>
        </p:spPr>
      </p:pic>
      <p:pic>
        <p:nvPicPr>
          <p:cNvPr id="23" name="bud 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22" y="2956714"/>
            <a:ext cx="1616008" cy="2613195"/>
          </a:xfrm>
          <a:prstGeom prst="rect">
            <a:avLst/>
          </a:prstGeom>
        </p:spPr>
      </p:pic>
      <p:pic>
        <p:nvPicPr>
          <p:cNvPr id="24" name="Lamb 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09" y="2880050"/>
            <a:ext cx="2387434" cy="2766522"/>
          </a:xfrm>
          <a:prstGeom prst="rect">
            <a:avLst/>
          </a:prstGeom>
        </p:spPr>
      </p:pic>
      <p:pic>
        <p:nvPicPr>
          <p:cNvPr id="25" name="Chick 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51" y="2838839"/>
            <a:ext cx="2169548" cy="2697811"/>
          </a:xfrm>
          <a:prstGeom prst="rect">
            <a:avLst/>
          </a:prstGeom>
        </p:spPr>
      </p:pic>
      <p:pic>
        <p:nvPicPr>
          <p:cNvPr id="26" name="cross image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2"/>
          <a:stretch/>
        </p:blipFill>
        <p:spPr>
          <a:xfrm>
            <a:off x="4822728" y="2662367"/>
            <a:ext cx="2323215" cy="29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180</TotalTime>
  <Words>318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Twinkl SemiBold</vt:lpstr>
      <vt:lpstr>Twinkl</vt:lpstr>
      <vt:lpstr>Arial</vt:lpstr>
      <vt:lpstr>Office Theme</vt:lpstr>
      <vt:lpstr>PowerPoint Presentation</vt:lpstr>
      <vt:lpstr>The Cross</vt:lpstr>
      <vt:lpstr>Chicks, Lambs and Buds</vt:lpstr>
      <vt:lpstr>Easter Eggs </vt:lpstr>
      <vt:lpstr>Daffodils</vt:lpstr>
      <vt:lpstr>Frog Spawn </vt:lpstr>
      <vt:lpstr>Signs of New Life at Easter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nicole simons</cp:lastModifiedBy>
  <cp:revision>23</cp:revision>
  <dcterms:created xsi:type="dcterms:W3CDTF">2018-02-22T11:29:18Z</dcterms:created>
  <dcterms:modified xsi:type="dcterms:W3CDTF">2020-04-23T11:58:02Z</dcterms:modified>
</cp:coreProperties>
</file>